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2.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tags/tag37.xml" ContentType="application/vnd.openxmlformats-officedocument.presentationml.tags+xml"/>
  <Override PartName="/ppt/notesSlides/notesSlide2.xml" ContentType="application/vnd.openxmlformats-officedocument.presentationml.notesSlide+xml"/>
  <Override PartName="/ppt/tags/tag38.xml" ContentType="application/vnd.openxmlformats-officedocument.presentationml.tags+xml"/>
  <Override PartName="/ppt/notesSlides/notesSlide3.xml" ContentType="application/vnd.openxmlformats-officedocument.presentationml.notesSlide+xml"/>
  <Override PartName="/ppt/tags/tag39.xml" ContentType="application/vnd.openxmlformats-officedocument.presentationml.tags+xml"/>
  <Override PartName="/ppt/notesSlides/notesSlide4.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9" r:id="rId2"/>
    <p:sldId id="257" r:id="rId3"/>
    <p:sldId id="262" r:id="rId4"/>
    <p:sldId id="336" r:id="rId5"/>
    <p:sldId id="337" r:id="rId6"/>
    <p:sldId id="338" r:id="rId7"/>
    <p:sldId id="340" r:id="rId8"/>
    <p:sldId id="341" r:id="rId9"/>
    <p:sldId id="354" r:id="rId10"/>
    <p:sldId id="355" r:id="rId11"/>
    <p:sldId id="357" r:id="rId12"/>
    <p:sldId id="358" r:id="rId13"/>
    <p:sldId id="359" r:id="rId14"/>
    <p:sldId id="360" r:id="rId15"/>
    <p:sldId id="361" r:id="rId16"/>
    <p:sldId id="362" r:id="rId17"/>
    <p:sldId id="363" r:id="rId18"/>
    <p:sldId id="364" r:id="rId19"/>
    <p:sldId id="365" r:id="rId20"/>
    <p:sldId id="366" r:id="rId21"/>
    <p:sldId id="367" r:id="rId22"/>
    <p:sldId id="356" r:id="rId23"/>
    <p:sldId id="368" r:id="rId24"/>
    <p:sldId id="369" r:id="rId25"/>
    <p:sldId id="370" r:id="rId26"/>
    <p:sldId id="371" r:id="rId27"/>
    <p:sldId id="372" r:id="rId28"/>
    <p:sldId id="373" r:id="rId29"/>
    <p:sldId id="374" r:id="rId30"/>
    <p:sldId id="375" r:id="rId31"/>
    <p:sldId id="342" r:id="rId32"/>
    <p:sldId id="343" r:id="rId33"/>
    <p:sldId id="344" r:id="rId34"/>
    <p:sldId id="345" r:id="rId35"/>
    <p:sldId id="346" r:id="rId36"/>
    <p:sldId id="347" r:id="rId37"/>
    <p:sldId id="348" r:id="rId38"/>
    <p:sldId id="349" r:id="rId39"/>
    <p:sldId id="350" r:id="rId40"/>
    <p:sldId id="351" r:id="rId41"/>
    <p:sldId id="352" r:id="rId42"/>
    <p:sldId id="353" r:id="rId43"/>
    <p:sldId id="339" r:id="rId44"/>
  </p:sldIdLst>
  <p:sldSz cx="12192000" cy="6858000"/>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125A1D-D59B-FC28-20D8-1390F04D2AA5}" name="Agate Development" initials="AD" userId="Agate Development" providerId="None"/>
  <p188:author id="{2A95A230-7EA7-8227-3E2B-08EC68339622}" name="Marilyn Isaacks" initials="MI" userId="S::isaacks@agatepub.onmicrosoft.com::0364ad1e-3287-43f4-bbe5-39165916fc92" providerId="AD"/>
  <p188:author id="{00DB3184-8DB4-C7A8-6E01-E98291DFE131}" name="Thomas H. Cormen" initials="THC" userId="S::d32210h@dartmouth.edu::9d023bd1-fe87-435b-8ffc-424b678b2c3a" providerId="AD"/>
  <p188:author id="{D0571EF0-6B3A-9ED5-88C6-34874A2A4F47}" name="Agate" initials="A" userId="Agate"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121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87075"/>
  </p:normalViewPr>
  <p:slideViewPr>
    <p:cSldViewPr snapToGrid="0">
      <p:cViewPr varScale="1">
        <p:scale>
          <a:sx n="106" d="100"/>
          <a:sy n="106" d="100"/>
        </p:scale>
        <p:origin x="10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913521-282F-442E-B43D-ADCE94B9474A}" type="datetimeFigureOut">
              <a:rPr lang="en-US" smtClean="0"/>
              <a:t>5/19/22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855B2B-5621-4549-B656-A9B498AC22FC}" type="slidenum">
              <a:rPr lang="en-US" smtClean="0"/>
              <a:t>‹#›</a:t>
            </a:fld>
            <a:endParaRPr lang="en-US"/>
          </a:p>
        </p:txBody>
      </p:sp>
    </p:spTree>
    <p:extLst>
      <p:ext uri="{BB962C8B-B14F-4D97-AF65-F5344CB8AC3E}">
        <p14:creationId xmlns:p14="http://schemas.microsoft.com/office/powerpoint/2010/main" val="937193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19</a:t>
            </a:fld>
            <a:endParaRPr lang="en-US"/>
          </a:p>
        </p:txBody>
      </p:sp>
    </p:spTree>
    <p:extLst>
      <p:ext uri="{BB962C8B-B14F-4D97-AF65-F5344CB8AC3E}">
        <p14:creationId xmlns:p14="http://schemas.microsoft.com/office/powerpoint/2010/main" val="3482577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20</a:t>
            </a:fld>
            <a:endParaRPr lang="en-US"/>
          </a:p>
        </p:txBody>
      </p:sp>
    </p:spTree>
    <p:extLst>
      <p:ext uri="{BB962C8B-B14F-4D97-AF65-F5344CB8AC3E}">
        <p14:creationId xmlns:p14="http://schemas.microsoft.com/office/powerpoint/2010/main" val="1030622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21</a:t>
            </a:fld>
            <a:endParaRPr lang="en-US"/>
          </a:p>
        </p:txBody>
      </p:sp>
    </p:spTree>
    <p:extLst>
      <p:ext uri="{BB962C8B-B14F-4D97-AF65-F5344CB8AC3E}">
        <p14:creationId xmlns:p14="http://schemas.microsoft.com/office/powerpoint/2010/main" val="2568213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22</a:t>
            </a:fld>
            <a:endParaRPr lang="en-US"/>
          </a:p>
        </p:txBody>
      </p:sp>
    </p:spTree>
    <p:extLst>
      <p:ext uri="{BB962C8B-B14F-4D97-AF65-F5344CB8AC3E}">
        <p14:creationId xmlns:p14="http://schemas.microsoft.com/office/powerpoint/2010/main" val="3303655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M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D005-645B-4665-ADC2-31DA47FB0859}"/>
              </a:ext>
            </a:extLst>
          </p:cNvPr>
          <p:cNvSpPr>
            <a:spLocks noGrp="1"/>
          </p:cNvSpPr>
          <p:nvPr>
            <p:ph type="ctrTitle" hasCustomPrompt="1"/>
          </p:nvPr>
        </p:nvSpPr>
        <p:spPr>
          <a:xfrm>
            <a:off x="3742442" y="1122364"/>
            <a:ext cx="6925559" cy="529213"/>
          </a:xfrm>
        </p:spPr>
        <p:txBody>
          <a:bodyPr anchor="ctr">
            <a:noAutofit/>
          </a:bodyPr>
          <a:lstStyle>
            <a:lvl1pPr algn="l">
              <a:defRPr sz="4000"/>
            </a:lvl1pPr>
          </a:lstStyle>
          <a:p>
            <a:r>
              <a:rPr lang="en-US" dirty="0"/>
              <a:t>CLICK TO EDIT TITLE STYLE</a:t>
            </a:r>
          </a:p>
        </p:txBody>
      </p:sp>
      <p:pic>
        <p:nvPicPr>
          <p:cNvPr id="7" name="Picture 6" descr="Diagram&#10;&#10;Description automatically generated with low confidence">
            <a:extLst>
              <a:ext uri="{FF2B5EF4-FFF2-40B4-BE49-F238E27FC236}">
                <a16:creationId xmlns:a16="http://schemas.microsoft.com/office/drawing/2014/main" id="{7C1C612A-DB61-4EB7-ABA7-7493762B668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013" t="2838" r="4670" b="2713"/>
          <a:stretch/>
        </p:blipFill>
        <p:spPr>
          <a:xfrm>
            <a:off x="1524000" y="1119002"/>
            <a:ext cx="2058187" cy="2384239"/>
          </a:xfrm>
          <a:prstGeom prst="rect">
            <a:avLst/>
          </a:prstGeom>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682DAF0E-7F97-47E4-919E-4CF4629FD5A0}"/>
              </a:ext>
            </a:extLst>
          </p:cNvPr>
          <p:cNvSpPr/>
          <p:nvPr userDrawn="1"/>
        </p:nvSpPr>
        <p:spPr>
          <a:xfrm>
            <a:off x="1523998" y="3608761"/>
            <a:ext cx="9144000" cy="631596"/>
          </a:xfrm>
          <a:prstGeom prst="rect">
            <a:avLst/>
          </a:prstGeom>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00"/>
          </a:p>
        </p:txBody>
      </p:sp>
      <p:sp>
        <p:nvSpPr>
          <p:cNvPr id="3" name="Subtitle 2">
            <a:extLst>
              <a:ext uri="{FF2B5EF4-FFF2-40B4-BE49-F238E27FC236}">
                <a16:creationId xmlns:a16="http://schemas.microsoft.com/office/drawing/2014/main" id="{A65CC4A1-10DC-424A-92E6-D29D8958ADDD}"/>
              </a:ext>
            </a:extLst>
          </p:cNvPr>
          <p:cNvSpPr>
            <a:spLocks noGrp="1"/>
          </p:cNvSpPr>
          <p:nvPr>
            <p:ph type="subTitle" idx="1" hasCustomPrompt="1"/>
          </p:nvPr>
        </p:nvSpPr>
        <p:spPr>
          <a:xfrm>
            <a:off x="1524000" y="3602038"/>
            <a:ext cx="9144000" cy="631596"/>
          </a:xfrm>
        </p:spPr>
        <p:txBody>
          <a:bodyPr anchor="ctr">
            <a:normAutofit/>
          </a:bodyPr>
          <a:lstStyle>
            <a:lvl1pPr marL="0" indent="0" algn="r">
              <a:buNone/>
              <a:defRPr sz="2400">
                <a:solidFill>
                  <a:schemeClr val="bg1"/>
                </a:solidFill>
                <a:latin typeface="Times New Roman" panose="02020603050405020304" pitchFamily="18" charset="0"/>
                <a:cs typeface="Times New Roman" panose="02020603050405020304" pitchFamily="18" charset="0"/>
              </a:defRPr>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dirty="0"/>
              <a:t>CLICK TO EDIT MASTER SUBTITLE STYLE</a:t>
            </a:r>
          </a:p>
        </p:txBody>
      </p:sp>
      <p:sp>
        <p:nvSpPr>
          <p:cNvPr id="12" name="Text Placeholder 11">
            <a:extLst>
              <a:ext uri="{FF2B5EF4-FFF2-40B4-BE49-F238E27FC236}">
                <a16:creationId xmlns:a16="http://schemas.microsoft.com/office/drawing/2014/main" id="{68FE3554-0961-4EC3-8E67-0ADD6F729BCD}"/>
              </a:ext>
            </a:extLst>
          </p:cNvPr>
          <p:cNvSpPr>
            <a:spLocks noGrp="1"/>
          </p:cNvSpPr>
          <p:nvPr>
            <p:ph type="body" sz="quarter" idx="13" hasCustomPrompt="1"/>
          </p:nvPr>
        </p:nvSpPr>
        <p:spPr>
          <a:xfrm>
            <a:off x="3743864" y="1803401"/>
            <a:ext cx="6924137" cy="1700213"/>
          </a:xfrm>
        </p:spPr>
        <p:txBody>
          <a:bodyPr>
            <a:noAutofit/>
          </a:bodyPr>
          <a:lstStyle>
            <a:lvl1pPr marL="0" indent="0">
              <a:buNone/>
              <a:defRPr sz="6000">
                <a:solidFill>
                  <a:schemeClr val="accent1"/>
                </a:solidFill>
                <a:latin typeface="Times New Roman" panose="02020603050405020304" pitchFamily="18" charset="0"/>
                <a:cs typeface="Times New Roman" panose="02020603050405020304" pitchFamily="18" charset="0"/>
              </a:defRPr>
            </a:lvl1pPr>
            <a:lvl2pPr>
              <a:defRPr sz="4000">
                <a:solidFill>
                  <a:schemeClr val="accent1"/>
                </a:solidFill>
                <a:latin typeface="+mj-lt"/>
              </a:defRPr>
            </a:lvl2pPr>
            <a:lvl3pPr>
              <a:defRPr sz="4000">
                <a:solidFill>
                  <a:schemeClr val="accent1"/>
                </a:solidFill>
                <a:latin typeface="+mj-lt"/>
              </a:defRPr>
            </a:lvl3pPr>
            <a:lvl4pPr>
              <a:defRPr sz="4000">
                <a:solidFill>
                  <a:schemeClr val="accent1"/>
                </a:solidFill>
                <a:latin typeface="+mj-lt"/>
              </a:defRPr>
            </a:lvl4pPr>
            <a:lvl5pPr>
              <a:defRPr sz="4000">
                <a:solidFill>
                  <a:schemeClr val="accent1"/>
                </a:solidFill>
                <a:latin typeface="+mj-lt"/>
              </a:defRPr>
            </a:lvl5pPr>
          </a:lstStyle>
          <a:p>
            <a:pPr lvl="0"/>
            <a:r>
              <a:rPr lang="en-US" dirty="0"/>
              <a:t>CLICK TO EDIT MASTER TITLE</a:t>
            </a:r>
          </a:p>
        </p:txBody>
      </p:sp>
    </p:spTree>
    <p:custDataLst>
      <p:tags r:id="rId1"/>
    </p:custDataLst>
    <p:extLst>
      <p:ext uri="{BB962C8B-B14F-4D97-AF65-F5344CB8AC3E}">
        <p14:creationId xmlns:p14="http://schemas.microsoft.com/office/powerpoint/2010/main" val="1556610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C5F88-9F87-461E-9D16-59CD3962A22F}"/>
              </a:ext>
            </a:extLst>
          </p:cNvPr>
          <p:cNvSpPr>
            <a:spLocks noGrp="1"/>
          </p:cNvSpPr>
          <p:nvPr>
            <p:ph type="title" hasCustomPrompt="1"/>
          </p:nvPr>
        </p:nvSpPr>
        <p:spPr/>
        <p:txBody>
          <a:bodyPr/>
          <a:lstStyle/>
          <a:p>
            <a:r>
              <a:rPr lang="en-US" dirty="0"/>
              <a:t>CLICK TO EDIT MASTER TITLE STYLE</a:t>
            </a:r>
          </a:p>
        </p:txBody>
      </p:sp>
      <p:sp>
        <p:nvSpPr>
          <p:cNvPr id="8" name="Slide Number Placeholder 7">
            <a:extLst>
              <a:ext uri="{FF2B5EF4-FFF2-40B4-BE49-F238E27FC236}">
                <a16:creationId xmlns:a16="http://schemas.microsoft.com/office/drawing/2014/main" id="{36EB890B-0B7A-420A-812B-1CAF39C26880}"/>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0" name="Text Placeholder 9">
            <a:extLst>
              <a:ext uri="{FF2B5EF4-FFF2-40B4-BE49-F238E27FC236}">
                <a16:creationId xmlns:a16="http://schemas.microsoft.com/office/drawing/2014/main" id="{A82E9C9A-3610-4232-8D48-A2FE485432CD}"/>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
        <p:nvSpPr>
          <p:cNvPr id="5" name="Table Placeholder 4">
            <a:extLst>
              <a:ext uri="{FF2B5EF4-FFF2-40B4-BE49-F238E27FC236}">
                <a16:creationId xmlns:a16="http://schemas.microsoft.com/office/drawing/2014/main" id="{DDEB84AB-3E80-4999-8364-D47C69B98A40}"/>
              </a:ext>
            </a:extLst>
          </p:cNvPr>
          <p:cNvSpPr>
            <a:spLocks noGrp="1"/>
          </p:cNvSpPr>
          <p:nvPr>
            <p:ph type="tbl" sz="quarter" idx="13"/>
          </p:nvPr>
        </p:nvSpPr>
        <p:spPr>
          <a:xfrm>
            <a:off x="838199" y="1856232"/>
            <a:ext cx="10515602" cy="4142232"/>
          </a:xfrm>
        </p:spPr>
        <p:txBody>
          <a:bodyPr/>
          <a:lstStyle/>
          <a:p>
            <a:endParaRPr lang="en-US" dirty="0"/>
          </a:p>
        </p:txBody>
      </p:sp>
    </p:spTree>
    <p:custDataLst>
      <p:tags r:id="rId1"/>
    </p:custDataLst>
    <p:extLst>
      <p:ext uri="{BB962C8B-B14F-4D97-AF65-F5344CB8AC3E}">
        <p14:creationId xmlns:p14="http://schemas.microsoft.com/office/powerpoint/2010/main" val="136886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511297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02A54-511D-4B47-A8C1-E73BC66A8197}"/>
              </a:ext>
            </a:extLst>
          </p:cNvPr>
          <p:cNvSpPr>
            <a:spLocks noGrp="1"/>
          </p:cNvSpPr>
          <p:nvPr>
            <p:ph type="title" hasCustomPrompt="1"/>
          </p:nvPr>
        </p:nvSpPr>
        <p:spPr>
          <a:xfrm>
            <a:off x="839790" y="457200"/>
            <a:ext cx="3932236" cy="1600200"/>
          </a:xfrm>
        </p:spPr>
        <p:txBody>
          <a:bodyPr anchor="ctr">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AC751022-59EB-4069-B08D-98C221023205}"/>
              </a:ext>
            </a:extLst>
          </p:cNvPr>
          <p:cNvSpPr>
            <a:spLocks noGrp="1"/>
          </p:cNvSpPr>
          <p:nvPr>
            <p:ph idx="1"/>
          </p:nvPr>
        </p:nvSpPr>
        <p:spPr>
          <a:xfrm>
            <a:off x="5183188" y="987425"/>
            <a:ext cx="6172201" cy="4873625"/>
          </a:xfrm>
        </p:spPr>
        <p:txBody>
          <a:bodyPr>
            <a:noAutofit/>
          </a:bodyPr>
          <a:lstStyle>
            <a:lvl1pPr>
              <a:defRPr sz="3200"/>
            </a:lvl1pPr>
            <a:lvl2pPr>
              <a:defRPr sz="2800"/>
            </a:lvl2pPr>
            <a:lvl3pPr>
              <a:defRPr sz="2400"/>
            </a:lvl3pPr>
            <a:lvl4pPr>
              <a:defRPr sz="24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4" name="Text Placeholder 3">
            <a:extLst>
              <a:ext uri="{FF2B5EF4-FFF2-40B4-BE49-F238E27FC236}">
                <a16:creationId xmlns:a16="http://schemas.microsoft.com/office/drawing/2014/main" id="{759A305B-2464-42AA-BB2A-4AF7022876ED}"/>
              </a:ext>
            </a:extLst>
          </p:cNvPr>
          <p:cNvSpPr>
            <a:spLocks noGrp="1"/>
          </p:cNvSpPr>
          <p:nvPr>
            <p:ph type="body" sz="half" idx="2"/>
          </p:nvPr>
        </p:nvSpPr>
        <p:spPr>
          <a:xfrm>
            <a:off x="839790" y="2057400"/>
            <a:ext cx="3932236" cy="3811588"/>
          </a:xfrm>
        </p:spPr>
        <p:txBody>
          <a:bodyPr>
            <a:noAutofit/>
          </a:bodyPr>
          <a:lstStyle>
            <a:lvl1pPr marL="0" indent="0">
              <a:buNone/>
              <a:defRPr sz="24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dirty="0"/>
              <a:t>Click to edit Master text styles</a:t>
            </a:r>
          </a:p>
        </p:txBody>
      </p:sp>
      <p:sp>
        <p:nvSpPr>
          <p:cNvPr id="11" name="Slide Number Placeholder 10">
            <a:extLst>
              <a:ext uri="{FF2B5EF4-FFF2-40B4-BE49-F238E27FC236}">
                <a16:creationId xmlns:a16="http://schemas.microsoft.com/office/drawing/2014/main" id="{A9FC86AA-20C0-4B07-9897-057ED775F926}"/>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3" name="Text Placeholder 9">
            <a:extLst>
              <a:ext uri="{FF2B5EF4-FFF2-40B4-BE49-F238E27FC236}">
                <a16:creationId xmlns:a16="http://schemas.microsoft.com/office/drawing/2014/main" id="{87984911-9300-4852-A0CB-CB3247D6B560}"/>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080350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624-2FD8-4379-9172-06D593D6EAA0}"/>
              </a:ext>
            </a:extLst>
          </p:cNvPr>
          <p:cNvSpPr>
            <a:spLocks noGrp="1"/>
          </p:cNvSpPr>
          <p:nvPr>
            <p:ph type="title" hasCustomPrompt="1"/>
          </p:nvPr>
        </p:nvSpPr>
        <p:spPr>
          <a:xfrm>
            <a:off x="839790" y="457200"/>
            <a:ext cx="3932236" cy="1600200"/>
          </a:xfrm>
        </p:spPr>
        <p:txBody>
          <a:bodyPr anchor="ctr">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EDB0D115-B69A-42D4-A9C3-F3D989363802}"/>
              </a:ext>
            </a:extLst>
          </p:cNvPr>
          <p:cNvSpPr>
            <a:spLocks noGrp="1"/>
          </p:cNvSpPr>
          <p:nvPr>
            <p:ph type="pic" idx="1"/>
          </p:nvPr>
        </p:nvSpPr>
        <p:spPr>
          <a:xfrm>
            <a:off x="5183188" y="987425"/>
            <a:ext cx="6172201" cy="4873625"/>
          </a:xfrm>
          <a:effectLst>
            <a:softEdge rad="63500"/>
          </a:effectLst>
        </p:spPr>
        <p:txBody>
          <a:bodyPr>
            <a:noAutofit/>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a:extLst>
              <a:ext uri="{FF2B5EF4-FFF2-40B4-BE49-F238E27FC236}">
                <a16:creationId xmlns:a16="http://schemas.microsoft.com/office/drawing/2014/main" id="{B4C5C395-1E09-4915-AE2A-CD60CFE23A09}"/>
              </a:ext>
            </a:extLst>
          </p:cNvPr>
          <p:cNvSpPr>
            <a:spLocks noGrp="1"/>
          </p:cNvSpPr>
          <p:nvPr>
            <p:ph type="body" sz="half" idx="2"/>
          </p:nvPr>
        </p:nvSpPr>
        <p:spPr>
          <a:xfrm>
            <a:off x="839790" y="2057400"/>
            <a:ext cx="3932236" cy="3811588"/>
          </a:xfrm>
        </p:spPr>
        <p:txBody>
          <a:bodyPr>
            <a:noAutofit/>
          </a:bodyPr>
          <a:lstStyle>
            <a:lvl1pPr marL="0" indent="0">
              <a:buNone/>
              <a:defRPr sz="24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dirty="0"/>
              <a:t>Click to edit Master text styles</a:t>
            </a:r>
          </a:p>
        </p:txBody>
      </p:sp>
      <p:sp>
        <p:nvSpPr>
          <p:cNvPr id="11" name="Slide Number Placeholder 10">
            <a:extLst>
              <a:ext uri="{FF2B5EF4-FFF2-40B4-BE49-F238E27FC236}">
                <a16:creationId xmlns:a16="http://schemas.microsoft.com/office/drawing/2014/main" id="{3C105634-19EE-4A5E-94E5-65EFA74F22FF}"/>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2" name="Text Placeholder 9">
            <a:extLst>
              <a:ext uri="{FF2B5EF4-FFF2-40B4-BE49-F238E27FC236}">
                <a16:creationId xmlns:a16="http://schemas.microsoft.com/office/drawing/2014/main" id="{C5057AB1-3009-45DF-B96E-F14D57733291}"/>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4180855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5096A-8A98-452D-9CE5-E9DDF01BB77B}"/>
              </a:ext>
            </a:extLst>
          </p:cNvPr>
          <p:cNvSpPr>
            <a:spLocks noGrp="1"/>
          </p:cNvSpPr>
          <p:nvPr>
            <p:ph type="title" hasCustomPrompt="1"/>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C0E313F0-59E0-446C-8D87-4C46E086A2E3}"/>
              </a:ext>
            </a:extLst>
          </p:cNvPr>
          <p:cNvSpPr>
            <a:spLocks noGrp="1"/>
          </p:cNvSpPr>
          <p:nvPr>
            <p:ph type="body" orient="vert" idx="1"/>
          </p:nvPr>
        </p:nvSpPr>
        <p:spPr/>
        <p:txBody>
          <a:bodyPr vert="eaVe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2B5EF5-0D25-4A20-981B-36CA8BD5EA60}"/>
              </a:ext>
            </a:extLst>
          </p:cNvPr>
          <p:cNvSpPr>
            <a:spLocks noGrp="1"/>
          </p:cNvSpPr>
          <p:nvPr>
            <p:ph type="sldNum" sz="quarter" idx="12"/>
          </p:nvPr>
        </p:nvSpPr>
        <p:spPr/>
        <p:txBody>
          <a:bodyPr/>
          <a:lstStyle/>
          <a:p>
            <a:fld id="{1C97C5FE-EAAB-4B0D-9845-9B0C19A6F892}" type="slidenum">
              <a:rPr lang="en-US" smtClean="0"/>
              <a:pPr/>
              <a:t>‹#›</a:t>
            </a:fld>
            <a:endParaRPr lang="en-US" dirty="0"/>
          </a:p>
        </p:txBody>
      </p:sp>
      <p:sp>
        <p:nvSpPr>
          <p:cNvPr id="9" name="Text Placeholder 9">
            <a:extLst>
              <a:ext uri="{FF2B5EF4-FFF2-40B4-BE49-F238E27FC236}">
                <a16:creationId xmlns:a16="http://schemas.microsoft.com/office/drawing/2014/main" id="{99BC4317-89C4-44E7-827D-A3E29B289A26}"/>
              </a:ext>
            </a:extLst>
          </p:cNvPr>
          <p:cNvSpPr>
            <a:spLocks noGrp="1"/>
          </p:cNvSpPr>
          <p:nvPr>
            <p:ph type="body" sz="quarter" idx="13"/>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30431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0F1228-0816-46E0-9E58-C0387CF785FD}"/>
              </a:ext>
            </a:extLst>
          </p:cNvPr>
          <p:cNvSpPr>
            <a:spLocks noGrp="1"/>
          </p:cNvSpPr>
          <p:nvPr>
            <p:ph type="title" orient="vert" hasCustomPrompt="1"/>
          </p:nvPr>
        </p:nvSpPr>
        <p:spPr>
          <a:xfrm>
            <a:off x="8724899"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59CD2C2-37C2-4E32-9938-4D35DC160A5F}"/>
              </a:ext>
            </a:extLst>
          </p:cNvPr>
          <p:cNvSpPr>
            <a:spLocks noGrp="1"/>
          </p:cNvSpPr>
          <p:nvPr>
            <p:ph type="body" orient="vert" idx="1"/>
          </p:nvPr>
        </p:nvSpPr>
        <p:spPr>
          <a:xfrm>
            <a:off x="838199" y="365125"/>
            <a:ext cx="7734300" cy="5811838"/>
          </a:xfrm>
        </p:spPr>
        <p:txBody>
          <a:bodyPr vert="eaVe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ED4EE289-626E-45FD-AF65-9E4A3575D4EA}"/>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0" name="Text Placeholder 9">
            <a:extLst>
              <a:ext uri="{FF2B5EF4-FFF2-40B4-BE49-F238E27FC236}">
                <a16:creationId xmlns:a16="http://schemas.microsoft.com/office/drawing/2014/main" id="{2527474A-38C9-4DD0-9A7A-36CFBB694685}"/>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801868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68B79-CA3E-4F3F-A5B2-FE7A0920005B}"/>
              </a:ext>
            </a:extLst>
          </p:cNvPr>
          <p:cNvSpPr>
            <a:spLocks noGrp="1"/>
          </p:cNvSpPr>
          <p:nvPr>
            <p:ph type="title" hasCustomPrompt="1"/>
          </p:nvPr>
        </p:nvSpPr>
        <p:spPr>
          <a:xfrm>
            <a:off x="831852"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2C363E7-E607-45DD-AE33-C7E73E80ABD4}"/>
              </a:ext>
            </a:extLst>
          </p:cNvPr>
          <p:cNvSpPr>
            <a:spLocks noGrp="1"/>
          </p:cNvSpPr>
          <p:nvPr>
            <p:ph type="body" idx="1"/>
          </p:nvPr>
        </p:nvSpPr>
        <p:spPr>
          <a:xfrm>
            <a:off x="831852" y="4589464"/>
            <a:ext cx="10515600" cy="1500187"/>
          </a:xfrm>
        </p:spPr>
        <p:txBody>
          <a:bodyPr>
            <a:noAutofit/>
          </a:bodyPr>
          <a:lstStyle>
            <a:lvl1pPr marL="0" indent="0">
              <a:buNone/>
              <a:defRPr sz="4000">
                <a:solidFill>
                  <a:schemeClr val="tx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6837328B-CAB5-4A92-89E7-EBA8C79452D7}"/>
              </a:ext>
            </a:extLst>
          </p:cNvPr>
          <p:cNvSpPr>
            <a:spLocks noGrp="1"/>
          </p:cNvSpPr>
          <p:nvPr>
            <p:ph type="sldNum" sz="quarter" idx="12"/>
          </p:nvPr>
        </p:nvSpPr>
        <p:spPr>
          <a:xfrm>
            <a:off x="9041877" y="6197543"/>
            <a:ext cx="2743200" cy="365125"/>
          </a:xfrm>
          <a:prstGeom prst="rect">
            <a:avLst/>
          </a:prstGeom>
        </p:spPr>
        <p:txBody>
          <a:bodyPr/>
          <a:lstStyle/>
          <a:p>
            <a:fld id="{1C97C5FE-EAAB-4B0D-9845-9B0C19A6F892}" type="slidenum">
              <a:rPr lang="en-US" smtClean="0"/>
              <a:t>‹#›</a:t>
            </a:fld>
            <a:endParaRPr lang="en-US" dirty="0"/>
          </a:p>
        </p:txBody>
      </p:sp>
      <p:sp>
        <p:nvSpPr>
          <p:cNvPr id="10" name="Text Placeholder 9">
            <a:extLst>
              <a:ext uri="{FF2B5EF4-FFF2-40B4-BE49-F238E27FC236}">
                <a16:creationId xmlns:a16="http://schemas.microsoft.com/office/drawing/2014/main" id="{DBB132AD-A6F8-4660-87E1-C8F491715CFE}"/>
              </a:ext>
            </a:extLst>
          </p:cNvPr>
          <p:cNvSpPr>
            <a:spLocks noGrp="1"/>
          </p:cNvSpPr>
          <p:nvPr>
            <p:ph type="body" sz="quarter" idx="13"/>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179814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Styl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A5C5-8FDF-4D5C-A928-4922BE63B8ED}"/>
              </a:ext>
            </a:extLst>
          </p:cNvPr>
          <p:cNvSpPr>
            <a:spLocks noGrp="1"/>
          </p:cNvSpPr>
          <p:nvPr>
            <p:ph type="title" hasCustomPrompt="1"/>
          </p:nvPr>
        </p:nvSpPr>
        <p:spPr/>
        <p:txBody>
          <a:bodyPr/>
          <a:lstStyle/>
          <a:p>
            <a:r>
              <a:rPr lang="en-US" dirty="0"/>
              <a:t>CLICK TO EDIT MASTER TITLE STYLE</a:t>
            </a:r>
          </a:p>
        </p:txBody>
      </p:sp>
      <p:sp>
        <p:nvSpPr>
          <p:cNvPr id="10" name="Slide Number Placeholder 9">
            <a:extLst>
              <a:ext uri="{FF2B5EF4-FFF2-40B4-BE49-F238E27FC236}">
                <a16:creationId xmlns:a16="http://schemas.microsoft.com/office/drawing/2014/main" id="{FAFDC964-152D-4CFF-B12F-C7753D272DCF}"/>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1" name="Text Placeholder 9">
            <a:extLst>
              <a:ext uri="{FF2B5EF4-FFF2-40B4-BE49-F238E27FC236}">
                <a16:creationId xmlns:a16="http://schemas.microsoft.com/office/drawing/2014/main" id="{E92E2E86-84C9-4267-84BD-4CC0329019C1}"/>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
        <p:nvSpPr>
          <p:cNvPr id="13" name="Text Placeholder 12">
            <a:extLst>
              <a:ext uri="{FF2B5EF4-FFF2-40B4-BE49-F238E27FC236}">
                <a16:creationId xmlns:a16="http://schemas.microsoft.com/office/drawing/2014/main" id="{EB94495F-31EC-4113-BF41-CEDCAB691238}"/>
              </a:ext>
            </a:extLst>
          </p:cNvPr>
          <p:cNvSpPr>
            <a:spLocks noGrp="1"/>
          </p:cNvSpPr>
          <p:nvPr>
            <p:ph type="body" sz="quarter" idx="13" hasCustomPrompt="1"/>
          </p:nvPr>
        </p:nvSpPr>
        <p:spPr>
          <a:xfrm>
            <a:off x="838202" y="1857375"/>
            <a:ext cx="10515600" cy="4109792"/>
          </a:xfrm>
        </p:spPr>
        <p:txBody>
          <a:bodyPr>
            <a:noAutofit/>
          </a:bodyPr>
          <a:lstStyle>
            <a:lvl1pPr marL="0" indent="0">
              <a:spcAft>
                <a:spcPts val="600"/>
              </a:spcAft>
              <a:buFont typeface="Wingdings" panose="05000000000000000000" pitchFamily="2" charset="2"/>
              <a:buNone/>
              <a:defRPr/>
            </a:lvl1pPr>
            <a:lvl2pPr marL="342900" indent="-342900">
              <a:buFont typeface="Arial" panose="020B0604020202020204" pitchFamily="34" charset="0"/>
              <a:buChar char="•"/>
              <a:defRPr sz="2800"/>
            </a:lvl2pPr>
            <a:lvl3pPr marL="685800" indent="-342900">
              <a:buFont typeface="Wingdings" panose="05000000000000000000" pitchFamily="2" charset="2"/>
              <a:buChar char="§"/>
              <a:defRPr sz="2400"/>
            </a:lvl3pPr>
            <a:lvl4pPr marL="1028700" indent="-342900">
              <a:buFont typeface="Arial" panose="020B0604020202020204" pitchFamily="34" charset="0"/>
              <a:buChar char="•"/>
              <a:defRPr sz="2400"/>
            </a:lvl4pPr>
          </a:lstStyle>
          <a:p>
            <a:pPr lvl="0"/>
            <a:r>
              <a:rPr lang="en-US" dirty="0"/>
              <a:t>Text</a:t>
            </a:r>
          </a:p>
          <a:p>
            <a:pPr lvl="1"/>
            <a:r>
              <a:rPr lang="en-US" dirty="0"/>
              <a:t>First level</a:t>
            </a:r>
          </a:p>
          <a:p>
            <a:pPr lvl="2"/>
            <a:r>
              <a:rPr lang="en-US" dirty="0"/>
              <a:t>Second level</a:t>
            </a:r>
          </a:p>
          <a:p>
            <a:pPr lvl="3"/>
            <a:r>
              <a:rPr lang="en-US" dirty="0"/>
              <a:t>Third</a:t>
            </a:r>
          </a:p>
          <a:p>
            <a:pPr lvl="0"/>
            <a:endParaRPr lang="en-US" dirty="0"/>
          </a:p>
        </p:txBody>
      </p:sp>
    </p:spTree>
    <p:custDataLst>
      <p:tags r:id="rId1"/>
    </p:custDataLst>
    <p:extLst>
      <p:ext uri="{BB962C8B-B14F-4D97-AF65-F5344CB8AC3E}">
        <p14:creationId xmlns:p14="http://schemas.microsoft.com/office/powerpoint/2010/main" val="2779513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w Content Placehol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C5F88-9F87-461E-9D16-59CD3962A22F}"/>
              </a:ext>
            </a:extLst>
          </p:cNvPr>
          <p:cNvSpPr>
            <a:spLocks noGrp="1"/>
          </p:cNvSpPr>
          <p:nvPr>
            <p:ph type="title" hasCustomPrompt="1"/>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D2812D6F-EC54-41D4-BC4A-780C3AD48321}"/>
              </a:ext>
            </a:extLst>
          </p:cNvPr>
          <p:cNvSpPr>
            <a:spLocks noGrp="1"/>
          </p:cNvSpPr>
          <p:nvPr>
            <p:ph idx="1"/>
          </p:nvPr>
        </p:nvSpPr>
        <p:spPr/>
        <p:txBody>
          <a:bodyPr>
            <a:noAutofit/>
          </a:bodyPr>
          <a:lstStyle>
            <a:lvl1pPr marL="0" indent="0">
              <a:spcAft>
                <a:spcPts val="600"/>
              </a:spcAft>
              <a:buNone/>
              <a:defRPr/>
            </a:lvl1pPr>
            <a:lvl2pPr>
              <a:defRPr/>
            </a:lvl2pPr>
            <a:lvl3pPr marL="1143014" indent="-228603">
              <a:buFont typeface="Wingdings" panose="05000000000000000000" pitchFamily="2" charset="2"/>
              <a:buChar char="§"/>
              <a:defRPr/>
            </a:lvl3pPr>
            <a:lvl4pPr>
              <a:defRPr/>
            </a:lvl4pPr>
          </a:lstStyle>
          <a:p>
            <a:pPr lvl="0"/>
            <a:endParaRPr lang="en-US" dirty="0"/>
          </a:p>
        </p:txBody>
      </p:sp>
      <p:sp>
        <p:nvSpPr>
          <p:cNvPr id="8" name="Slide Number Placeholder 7">
            <a:extLst>
              <a:ext uri="{FF2B5EF4-FFF2-40B4-BE49-F238E27FC236}">
                <a16:creationId xmlns:a16="http://schemas.microsoft.com/office/drawing/2014/main" id="{36EB890B-0B7A-420A-812B-1CAF39C26880}"/>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0" name="Text Placeholder 9">
            <a:extLst>
              <a:ext uri="{FF2B5EF4-FFF2-40B4-BE49-F238E27FC236}">
                <a16:creationId xmlns:a16="http://schemas.microsoft.com/office/drawing/2014/main" id="{A82E9C9A-3610-4232-8D48-A2FE485432CD}"/>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latin typeface="Times New Roman" panose="02020603050405020304" pitchFamily="18" charset="0"/>
                <a:cs typeface="Times New Roman" panose="02020603050405020304" pitchFamily="18" charset="0"/>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1698704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26F1D1AC-8D33-47A4-A3EA-FF1F5C27100E}"/>
              </a:ext>
            </a:extLst>
          </p:cNvPr>
          <p:cNvSpPr>
            <a:spLocks noGrp="1"/>
          </p:cNvSpPr>
          <p:nvPr>
            <p:ph type="pic" sz="quarter" idx="13"/>
          </p:nvPr>
        </p:nvSpPr>
        <p:spPr>
          <a:xfrm>
            <a:off x="7875589" y="3962618"/>
            <a:ext cx="3478213" cy="1946275"/>
          </a:xfrm>
          <a:effectLst>
            <a:softEdge rad="63500"/>
          </a:effectLst>
        </p:spPr>
        <p:txBody>
          <a:bodyPr>
            <a:noAutofit/>
          </a:bodyPr>
          <a:lstStyle/>
          <a:p>
            <a:endParaRPr lang="en-US"/>
          </a:p>
        </p:txBody>
      </p:sp>
      <p:sp>
        <p:nvSpPr>
          <p:cNvPr id="22" name="Picture Placeholder 20">
            <a:extLst>
              <a:ext uri="{FF2B5EF4-FFF2-40B4-BE49-F238E27FC236}">
                <a16:creationId xmlns:a16="http://schemas.microsoft.com/office/drawing/2014/main" id="{9D1DCB4C-C2E0-4956-8D74-6C794C6959AE}"/>
              </a:ext>
            </a:extLst>
          </p:cNvPr>
          <p:cNvSpPr>
            <a:spLocks noGrp="1"/>
          </p:cNvSpPr>
          <p:nvPr>
            <p:ph type="pic" sz="quarter" idx="14"/>
          </p:nvPr>
        </p:nvSpPr>
        <p:spPr>
          <a:xfrm>
            <a:off x="7875589" y="1844143"/>
            <a:ext cx="3478213" cy="1946275"/>
          </a:xfrm>
          <a:effectLst>
            <a:softEdge rad="63500"/>
          </a:effectLst>
        </p:spPr>
        <p:txBody>
          <a:bodyPr>
            <a:noAutofit/>
          </a:bodyPr>
          <a:lstStyle/>
          <a:p>
            <a:endParaRPr lang="en-US"/>
          </a:p>
        </p:txBody>
      </p:sp>
      <p:sp>
        <p:nvSpPr>
          <p:cNvPr id="23" name="Picture Placeholder 20">
            <a:extLst>
              <a:ext uri="{FF2B5EF4-FFF2-40B4-BE49-F238E27FC236}">
                <a16:creationId xmlns:a16="http://schemas.microsoft.com/office/drawing/2014/main" id="{8D29091F-5D3A-4094-9F91-122FDF80A5CF}"/>
              </a:ext>
            </a:extLst>
          </p:cNvPr>
          <p:cNvSpPr>
            <a:spLocks noGrp="1"/>
          </p:cNvSpPr>
          <p:nvPr>
            <p:ph type="pic" sz="quarter" idx="15"/>
          </p:nvPr>
        </p:nvSpPr>
        <p:spPr>
          <a:xfrm>
            <a:off x="838202" y="1844143"/>
            <a:ext cx="3478213" cy="1946275"/>
          </a:xfrm>
          <a:effectLst>
            <a:softEdge rad="63500"/>
          </a:effectLst>
        </p:spPr>
        <p:txBody>
          <a:bodyPr>
            <a:noAutofit/>
          </a:bodyPr>
          <a:lstStyle/>
          <a:p>
            <a:endParaRPr lang="en-US"/>
          </a:p>
        </p:txBody>
      </p:sp>
      <p:sp>
        <p:nvSpPr>
          <p:cNvPr id="24" name="Picture Placeholder 20">
            <a:extLst>
              <a:ext uri="{FF2B5EF4-FFF2-40B4-BE49-F238E27FC236}">
                <a16:creationId xmlns:a16="http://schemas.microsoft.com/office/drawing/2014/main" id="{3B0F4950-46D0-44AB-88B4-1935F91F2FFF}"/>
              </a:ext>
            </a:extLst>
          </p:cNvPr>
          <p:cNvSpPr>
            <a:spLocks noGrp="1"/>
          </p:cNvSpPr>
          <p:nvPr>
            <p:ph type="pic" sz="quarter" idx="16"/>
          </p:nvPr>
        </p:nvSpPr>
        <p:spPr>
          <a:xfrm>
            <a:off x="838202" y="3962618"/>
            <a:ext cx="3478213" cy="1946275"/>
          </a:xfrm>
          <a:effectLst>
            <a:softEdge rad="63500"/>
          </a:effectLst>
        </p:spPr>
        <p:txBody>
          <a:bodyPr>
            <a:noAutofit/>
          </a:bodyPr>
          <a:lstStyle/>
          <a:p>
            <a:endParaRPr lang="en-US"/>
          </a:p>
        </p:txBody>
      </p:sp>
      <p:sp>
        <p:nvSpPr>
          <p:cNvPr id="25" name="Picture Placeholder 20">
            <a:extLst>
              <a:ext uri="{FF2B5EF4-FFF2-40B4-BE49-F238E27FC236}">
                <a16:creationId xmlns:a16="http://schemas.microsoft.com/office/drawing/2014/main" id="{3C590C0C-67F6-4B0E-AB8B-E7BA03B0FB28}"/>
              </a:ext>
            </a:extLst>
          </p:cNvPr>
          <p:cNvSpPr>
            <a:spLocks noGrp="1"/>
          </p:cNvSpPr>
          <p:nvPr>
            <p:ph type="pic" sz="quarter" idx="17"/>
          </p:nvPr>
        </p:nvSpPr>
        <p:spPr>
          <a:xfrm>
            <a:off x="4356895" y="3962618"/>
            <a:ext cx="3478213" cy="1946275"/>
          </a:xfrm>
          <a:effectLst>
            <a:softEdge rad="63500"/>
          </a:effectLst>
        </p:spPr>
        <p:txBody>
          <a:bodyPr>
            <a:noAutofit/>
          </a:bodyPr>
          <a:lstStyle/>
          <a:p>
            <a:endParaRPr lang="en-US"/>
          </a:p>
        </p:txBody>
      </p:sp>
      <p:sp>
        <p:nvSpPr>
          <p:cNvPr id="26" name="Picture Placeholder 20">
            <a:extLst>
              <a:ext uri="{FF2B5EF4-FFF2-40B4-BE49-F238E27FC236}">
                <a16:creationId xmlns:a16="http://schemas.microsoft.com/office/drawing/2014/main" id="{BD4B32A8-4AFA-4DBB-9397-B8489318FE9E}"/>
              </a:ext>
            </a:extLst>
          </p:cNvPr>
          <p:cNvSpPr>
            <a:spLocks noGrp="1"/>
          </p:cNvSpPr>
          <p:nvPr>
            <p:ph type="pic" sz="quarter" idx="18"/>
          </p:nvPr>
        </p:nvSpPr>
        <p:spPr>
          <a:xfrm>
            <a:off x="4356895" y="1844143"/>
            <a:ext cx="3478213" cy="1946275"/>
          </a:xfrm>
          <a:effectLst>
            <a:softEdge rad="63500"/>
          </a:effectLst>
        </p:spPr>
        <p:txBody>
          <a:bodyPr>
            <a:noAutofit/>
          </a:bodyPr>
          <a:lstStyle/>
          <a:p>
            <a:endParaRPr lang="en-US"/>
          </a:p>
        </p:txBody>
      </p:sp>
      <p:sp>
        <p:nvSpPr>
          <p:cNvPr id="2" name="Title 1">
            <a:extLst>
              <a:ext uri="{FF2B5EF4-FFF2-40B4-BE49-F238E27FC236}">
                <a16:creationId xmlns:a16="http://schemas.microsoft.com/office/drawing/2014/main" id="{9B7C5F88-9F87-461E-9D16-59CD3962A22F}"/>
              </a:ext>
            </a:extLst>
          </p:cNvPr>
          <p:cNvSpPr>
            <a:spLocks noGrp="1"/>
          </p:cNvSpPr>
          <p:nvPr>
            <p:ph type="title" hasCustomPrompt="1"/>
          </p:nvPr>
        </p:nvSpPr>
        <p:spPr>
          <a:xfrm>
            <a:off x="838202" y="295334"/>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8" name="Slide Number Placeholder 7">
            <a:extLst>
              <a:ext uri="{FF2B5EF4-FFF2-40B4-BE49-F238E27FC236}">
                <a16:creationId xmlns:a16="http://schemas.microsoft.com/office/drawing/2014/main" id="{36EB890B-0B7A-420A-812B-1CAF39C26880}"/>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0" name="Text Placeholder 9">
            <a:extLst>
              <a:ext uri="{FF2B5EF4-FFF2-40B4-BE49-F238E27FC236}">
                <a16:creationId xmlns:a16="http://schemas.microsoft.com/office/drawing/2014/main" id="{A82E9C9A-3610-4232-8D48-A2FE485432CD}"/>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pic>
        <p:nvPicPr>
          <p:cNvPr id="14" name="Graphic 13" descr="Badge 6 with solid fill">
            <a:extLst>
              <a:ext uri="{FF2B5EF4-FFF2-40B4-BE49-F238E27FC236}">
                <a16:creationId xmlns:a16="http://schemas.microsoft.com/office/drawing/2014/main" id="{470F2841-B0CC-41DA-8FAB-267381961B7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6645" y="3909967"/>
            <a:ext cx="423819" cy="423819"/>
          </a:xfrm>
          <a:prstGeom prst="rect">
            <a:avLst/>
          </a:prstGeom>
        </p:spPr>
      </p:pic>
      <p:pic>
        <p:nvPicPr>
          <p:cNvPr id="15" name="Graphic 14" descr="Badge 1 with solid fill">
            <a:extLst>
              <a:ext uri="{FF2B5EF4-FFF2-40B4-BE49-F238E27FC236}">
                <a16:creationId xmlns:a16="http://schemas.microsoft.com/office/drawing/2014/main" id="{172863AC-07AE-4D8A-A3B1-CD134449B3E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618" y="1800282"/>
            <a:ext cx="423819" cy="423819"/>
          </a:xfrm>
          <a:prstGeom prst="rect">
            <a:avLst/>
          </a:prstGeom>
        </p:spPr>
      </p:pic>
      <p:pic>
        <p:nvPicPr>
          <p:cNvPr id="16" name="Graphic 15" descr="Badge with solid fill">
            <a:extLst>
              <a:ext uri="{FF2B5EF4-FFF2-40B4-BE49-F238E27FC236}">
                <a16:creationId xmlns:a16="http://schemas.microsoft.com/office/drawing/2014/main" id="{02D116A2-3EE9-4ABD-BAB5-67D0B1779888}"/>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47141" y="1800282"/>
            <a:ext cx="423819" cy="423819"/>
          </a:xfrm>
          <a:prstGeom prst="rect">
            <a:avLst/>
          </a:prstGeom>
        </p:spPr>
      </p:pic>
      <p:pic>
        <p:nvPicPr>
          <p:cNvPr id="17" name="Graphic 16" descr="Badge 3 with solid fill">
            <a:extLst>
              <a:ext uri="{FF2B5EF4-FFF2-40B4-BE49-F238E27FC236}">
                <a16:creationId xmlns:a16="http://schemas.microsoft.com/office/drawing/2014/main" id="{F09FF110-59DA-4D50-B3F8-B01CCE209C3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66645" y="1800282"/>
            <a:ext cx="423819" cy="423819"/>
          </a:xfrm>
          <a:prstGeom prst="rect">
            <a:avLst/>
          </a:prstGeom>
        </p:spPr>
      </p:pic>
      <p:pic>
        <p:nvPicPr>
          <p:cNvPr id="18" name="Graphic 17" descr="Badge 5 with solid fill">
            <a:extLst>
              <a:ext uri="{FF2B5EF4-FFF2-40B4-BE49-F238E27FC236}">
                <a16:creationId xmlns:a16="http://schemas.microsoft.com/office/drawing/2014/main" id="{A4F3583E-82D5-4230-8F59-37C1BE0D1945}"/>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47141" y="3909967"/>
            <a:ext cx="423819" cy="423819"/>
          </a:xfrm>
          <a:prstGeom prst="rect">
            <a:avLst/>
          </a:prstGeom>
        </p:spPr>
      </p:pic>
      <p:pic>
        <p:nvPicPr>
          <p:cNvPr id="19" name="Graphic 18" descr="Badge 4 with solid fill">
            <a:extLst>
              <a:ext uri="{FF2B5EF4-FFF2-40B4-BE49-F238E27FC236}">
                <a16:creationId xmlns:a16="http://schemas.microsoft.com/office/drawing/2014/main" id="{5BD67A39-C562-4210-989C-99484F84DEDA}"/>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618" y="3909967"/>
            <a:ext cx="423819" cy="423819"/>
          </a:xfrm>
          <a:prstGeom prst="rect">
            <a:avLst/>
          </a:prstGeom>
        </p:spPr>
      </p:pic>
    </p:spTree>
    <p:custDataLst>
      <p:tags r:id="rId1"/>
    </p:custDataLst>
    <p:extLst>
      <p:ext uri="{BB962C8B-B14F-4D97-AF65-F5344CB8AC3E}">
        <p14:creationId xmlns:p14="http://schemas.microsoft.com/office/powerpoint/2010/main" val="421035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nodePh="1">
                                  <p:stCondLst>
                                    <p:cond delay="0"/>
                                  </p:stCondLst>
                                  <p:endCondLst>
                                    <p:cond evt="begin" delay="0">
                                      <p:tn val="19"/>
                                    </p:cond>
                                  </p:end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nodePh="1">
                                  <p:stCondLst>
                                    <p:cond delay="0"/>
                                  </p:stCondLst>
                                  <p:endCondLst>
                                    <p:cond evt="begin" delay="0">
                                      <p:tn val="25"/>
                                    </p:cond>
                                  </p:end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nodePh="1">
                                  <p:stCondLst>
                                    <p:cond delay="0"/>
                                  </p:stCondLst>
                                  <p:endCondLst>
                                    <p:cond evt="begin" delay="0">
                                      <p:tn val="31"/>
                                    </p:cond>
                                  </p:end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P spid="25" grpId="0"/>
      <p:bldP spid="26"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88A2D-A77E-49F9-A310-36092B575EE5}"/>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CF573CD-7B97-4C23-93B4-9393F7EDA806}"/>
              </a:ext>
            </a:extLst>
          </p:cNvPr>
          <p:cNvSpPr>
            <a:spLocks noGrp="1"/>
          </p:cNvSpPr>
          <p:nvPr>
            <p:ph sz="half" idx="1"/>
          </p:nvPr>
        </p:nvSpPr>
        <p:spPr>
          <a:xfrm>
            <a:off x="838201" y="1825625"/>
            <a:ext cx="5181600" cy="4351338"/>
          </a:xfrm>
        </p:spPr>
        <p:txBody>
          <a:bodyPr>
            <a:noAutofit/>
          </a:body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4" name="Content Placeholder 3">
            <a:extLst>
              <a:ext uri="{FF2B5EF4-FFF2-40B4-BE49-F238E27FC236}">
                <a16:creationId xmlns:a16="http://schemas.microsoft.com/office/drawing/2014/main" id="{F2CD6E24-414B-4666-9330-435A6AD6FC61}"/>
              </a:ext>
            </a:extLst>
          </p:cNvPr>
          <p:cNvSpPr>
            <a:spLocks noGrp="1"/>
          </p:cNvSpPr>
          <p:nvPr>
            <p:ph sz="half" idx="2"/>
          </p:nvPr>
        </p:nvSpPr>
        <p:spPr>
          <a:xfrm>
            <a:off x="6172201" y="1825625"/>
            <a:ext cx="5181600" cy="4351338"/>
          </a:xfrm>
        </p:spPr>
        <p:txBody>
          <a:bodyPr>
            <a:noAutofit/>
          </a:body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11" name="Slide Number Placeholder 10">
            <a:extLst>
              <a:ext uri="{FF2B5EF4-FFF2-40B4-BE49-F238E27FC236}">
                <a16:creationId xmlns:a16="http://schemas.microsoft.com/office/drawing/2014/main" id="{763B3B77-8B0B-4E15-95BE-CEF167116C04}"/>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2" name="Text Placeholder 9">
            <a:extLst>
              <a:ext uri="{FF2B5EF4-FFF2-40B4-BE49-F238E27FC236}">
                <a16:creationId xmlns:a16="http://schemas.microsoft.com/office/drawing/2014/main" id="{49FE6C45-7C95-4F76-A12E-7CCBEBF520B8}"/>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197587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 Call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5FAE22-0F09-4124-AA37-973A311F4769}"/>
              </a:ext>
            </a:extLst>
          </p:cNvPr>
          <p:cNvSpPr/>
          <p:nvPr userDrawn="1"/>
        </p:nvSpPr>
        <p:spPr>
          <a:xfrm>
            <a:off x="7494307" y="1825625"/>
            <a:ext cx="3859492" cy="4150970"/>
          </a:xfrm>
          <a:prstGeom prst="rect">
            <a:avLst/>
          </a:prstGeom>
          <a:solidFill>
            <a:schemeClr val="accent1"/>
          </a:solidFill>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00"/>
          </a:p>
        </p:txBody>
      </p:sp>
      <p:sp>
        <p:nvSpPr>
          <p:cNvPr id="4" name="Content Placeholder 3">
            <a:extLst>
              <a:ext uri="{FF2B5EF4-FFF2-40B4-BE49-F238E27FC236}">
                <a16:creationId xmlns:a16="http://schemas.microsoft.com/office/drawing/2014/main" id="{F2CD6E24-414B-4666-9330-435A6AD6FC61}"/>
              </a:ext>
            </a:extLst>
          </p:cNvPr>
          <p:cNvSpPr>
            <a:spLocks noGrp="1"/>
          </p:cNvSpPr>
          <p:nvPr>
            <p:ph sz="half" idx="2"/>
          </p:nvPr>
        </p:nvSpPr>
        <p:spPr>
          <a:xfrm>
            <a:off x="7692274" y="2073898"/>
            <a:ext cx="3403076" cy="3676454"/>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2" name="Title 1">
            <a:extLst>
              <a:ext uri="{FF2B5EF4-FFF2-40B4-BE49-F238E27FC236}">
                <a16:creationId xmlns:a16="http://schemas.microsoft.com/office/drawing/2014/main" id="{FE188A2D-A77E-49F9-A310-36092B575EE5}"/>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CF573CD-7B97-4C23-93B4-9393F7EDA806}"/>
              </a:ext>
            </a:extLst>
          </p:cNvPr>
          <p:cNvSpPr>
            <a:spLocks noGrp="1"/>
          </p:cNvSpPr>
          <p:nvPr>
            <p:ph sz="half" idx="1"/>
          </p:nvPr>
        </p:nvSpPr>
        <p:spPr>
          <a:xfrm>
            <a:off x="838202" y="1825625"/>
            <a:ext cx="6524133" cy="4351338"/>
          </a:xfrm>
        </p:spPr>
        <p:txBody>
          <a:bodyPr>
            <a:noAutofit/>
          </a:body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11" name="Slide Number Placeholder 10">
            <a:extLst>
              <a:ext uri="{FF2B5EF4-FFF2-40B4-BE49-F238E27FC236}">
                <a16:creationId xmlns:a16="http://schemas.microsoft.com/office/drawing/2014/main" id="{763B3B77-8B0B-4E15-95BE-CEF167116C04}"/>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2" name="Text Placeholder 9">
            <a:extLst>
              <a:ext uri="{FF2B5EF4-FFF2-40B4-BE49-F238E27FC236}">
                <a16:creationId xmlns:a16="http://schemas.microsoft.com/office/drawing/2014/main" id="{49FE6C45-7C95-4F76-A12E-7CCBEBF520B8}"/>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44208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859B6-4BB9-443E-8435-5FF2514A2EA4}"/>
              </a:ext>
            </a:extLst>
          </p:cNvPr>
          <p:cNvSpPr>
            <a:spLocks noGrp="1"/>
          </p:cNvSpPr>
          <p:nvPr>
            <p:ph type="title" hasCustomPrompt="1"/>
          </p:nvPr>
        </p:nvSpPr>
        <p:spPr>
          <a:xfrm>
            <a:off x="839789" y="365125"/>
            <a:ext cx="10515600" cy="1325563"/>
          </a:xfrm>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DCB42B21-410E-4ED7-A95D-28664E36284E}"/>
              </a:ext>
            </a:extLst>
          </p:cNvPr>
          <p:cNvSpPr>
            <a:spLocks noGrp="1"/>
          </p:cNvSpPr>
          <p:nvPr>
            <p:ph sz="half" idx="2"/>
          </p:nvPr>
        </p:nvSpPr>
        <p:spPr>
          <a:xfrm>
            <a:off x="836611" y="2501170"/>
            <a:ext cx="5157787" cy="3684588"/>
          </a:xfrm>
        </p:spPr>
        <p:txBody>
          <a:bodyPr>
            <a:noAutofit/>
          </a:body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6" name="Content Placeholder 5">
            <a:extLst>
              <a:ext uri="{FF2B5EF4-FFF2-40B4-BE49-F238E27FC236}">
                <a16:creationId xmlns:a16="http://schemas.microsoft.com/office/drawing/2014/main" id="{6F66693E-FB89-4E23-875F-A6807899E5A4}"/>
              </a:ext>
            </a:extLst>
          </p:cNvPr>
          <p:cNvSpPr>
            <a:spLocks noGrp="1"/>
          </p:cNvSpPr>
          <p:nvPr>
            <p:ph sz="quarter" idx="4"/>
          </p:nvPr>
        </p:nvSpPr>
        <p:spPr>
          <a:xfrm>
            <a:off x="6172202" y="2505076"/>
            <a:ext cx="5183188" cy="3684588"/>
          </a:xfrm>
        </p:spPr>
        <p:txBody>
          <a:bodyPr>
            <a:noAutofit/>
          </a:body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13" name="Slide Number Placeholder 12">
            <a:extLst>
              <a:ext uri="{FF2B5EF4-FFF2-40B4-BE49-F238E27FC236}">
                <a16:creationId xmlns:a16="http://schemas.microsoft.com/office/drawing/2014/main" id="{0F89DAD1-FBEF-4427-8A13-607A13DE55E0}"/>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4" name="Text Placeholder 9">
            <a:extLst>
              <a:ext uri="{FF2B5EF4-FFF2-40B4-BE49-F238E27FC236}">
                <a16:creationId xmlns:a16="http://schemas.microsoft.com/office/drawing/2014/main" id="{EC6844FE-57F2-436B-8575-50A0530212E5}"/>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
        <p:nvSpPr>
          <p:cNvPr id="16" name="Text Placeholder 15">
            <a:extLst>
              <a:ext uri="{FF2B5EF4-FFF2-40B4-BE49-F238E27FC236}">
                <a16:creationId xmlns:a16="http://schemas.microsoft.com/office/drawing/2014/main" id="{E5F80CAB-75A1-4094-B904-98EBEC514A2D}"/>
              </a:ext>
            </a:extLst>
          </p:cNvPr>
          <p:cNvSpPr>
            <a:spLocks noGrp="1"/>
          </p:cNvSpPr>
          <p:nvPr>
            <p:ph type="body" sz="quarter" idx="13"/>
          </p:nvPr>
        </p:nvSpPr>
        <p:spPr>
          <a:xfrm>
            <a:off x="836614" y="1701801"/>
            <a:ext cx="5157787" cy="782637"/>
          </a:xfrm>
        </p:spPr>
        <p:txBody>
          <a:bodyPr>
            <a:noAutofit/>
          </a:bodyPr>
          <a:lstStyle>
            <a:lvl1pPr marL="0" indent="0">
              <a:buNone/>
              <a:defRPr b="1"/>
            </a:lvl1pPr>
          </a:lstStyle>
          <a:p>
            <a:pPr lvl="0"/>
            <a:r>
              <a:rPr lang="en-US" dirty="0"/>
              <a:t>Click to edit Master text styles</a:t>
            </a:r>
          </a:p>
        </p:txBody>
      </p:sp>
      <p:sp>
        <p:nvSpPr>
          <p:cNvPr id="17" name="Text Placeholder 15">
            <a:extLst>
              <a:ext uri="{FF2B5EF4-FFF2-40B4-BE49-F238E27FC236}">
                <a16:creationId xmlns:a16="http://schemas.microsoft.com/office/drawing/2014/main" id="{AECB045D-FF31-473E-8D55-CD9220846AFE}"/>
              </a:ext>
            </a:extLst>
          </p:cNvPr>
          <p:cNvSpPr>
            <a:spLocks noGrp="1"/>
          </p:cNvSpPr>
          <p:nvPr>
            <p:ph type="body" sz="quarter" idx="14"/>
          </p:nvPr>
        </p:nvSpPr>
        <p:spPr>
          <a:xfrm>
            <a:off x="6172201" y="1701801"/>
            <a:ext cx="5183189" cy="782637"/>
          </a:xfrm>
        </p:spPr>
        <p:txBody>
          <a:bodyPr>
            <a:noAutofit/>
          </a:bodyPr>
          <a:lstStyle>
            <a:lvl1pPr marL="0" indent="0">
              <a:buNone/>
              <a:defRPr b="1"/>
            </a:lvl1pPr>
          </a:lstStyle>
          <a:p>
            <a:pPr lvl="0"/>
            <a:r>
              <a:rPr lang="en-US" dirty="0"/>
              <a:t>Click to edit Master text styles</a:t>
            </a:r>
          </a:p>
        </p:txBody>
      </p:sp>
    </p:spTree>
    <p:custDataLst>
      <p:tags r:id="rId1"/>
    </p:custDataLst>
    <p:extLst>
      <p:ext uri="{BB962C8B-B14F-4D97-AF65-F5344CB8AC3E}">
        <p14:creationId xmlns:p14="http://schemas.microsoft.com/office/powerpoint/2010/main" val="2235501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w Intr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859B6-4BB9-443E-8435-5FF2514A2EA4}"/>
              </a:ext>
            </a:extLst>
          </p:cNvPr>
          <p:cNvSpPr>
            <a:spLocks noGrp="1"/>
          </p:cNvSpPr>
          <p:nvPr>
            <p:ph type="title" hasCustomPrompt="1"/>
          </p:nvPr>
        </p:nvSpPr>
        <p:spPr>
          <a:xfrm>
            <a:off x="839789" y="365125"/>
            <a:ext cx="10515600" cy="1325563"/>
          </a:xfrm>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DCB42B21-410E-4ED7-A95D-28664E36284E}"/>
              </a:ext>
            </a:extLst>
          </p:cNvPr>
          <p:cNvSpPr>
            <a:spLocks noGrp="1"/>
          </p:cNvSpPr>
          <p:nvPr>
            <p:ph sz="half" idx="2"/>
          </p:nvPr>
        </p:nvSpPr>
        <p:spPr>
          <a:xfrm>
            <a:off x="839789" y="3032976"/>
            <a:ext cx="5157787" cy="3164567"/>
          </a:xfrm>
        </p:spPr>
        <p:txBody>
          <a:bodyPr>
            <a:noAutofit/>
          </a:bodyPr>
          <a:lstStyle>
            <a:lvl1pPr>
              <a:defRPr sz="2400"/>
            </a:lvl1p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6" name="Content Placeholder 5">
            <a:extLst>
              <a:ext uri="{FF2B5EF4-FFF2-40B4-BE49-F238E27FC236}">
                <a16:creationId xmlns:a16="http://schemas.microsoft.com/office/drawing/2014/main" id="{6F66693E-FB89-4E23-875F-A6807899E5A4}"/>
              </a:ext>
            </a:extLst>
          </p:cNvPr>
          <p:cNvSpPr>
            <a:spLocks noGrp="1"/>
          </p:cNvSpPr>
          <p:nvPr>
            <p:ph sz="quarter" idx="4"/>
          </p:nvPr>
        </p:nvSpPr>
        <p:spPr>
          <a:xfrm>
            <a:off x="6172202" y="3032976"/>
            <a:ext cx="5183188" cy="3164567"/>
          </a:xfrm>
        </p:spPr>
        <p:txBody>
          <a:bodyPr>
            <a:noAutofit/>
          </a:bodyPr>
          <a:lstStyle>
            <a:lvl1pPr>
              <a:defRPr sz="2400"/>
            </a:lvl1p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8" name="Text Placeholder 7">
            <a:extLst>
              <a:ext uri="{FF2B5EF4-FFF2-40B4-BE49-F238E27FC236}">
                <a16:creationId xmlns:a16="http://schemas.microsoft.com/office/drawing/2014/main" id="{C644F47F-B911-4BAA-88A8-D2DF884349FC}"/>
              </a:ext>
            </a:extLst>
          </p:cNvPr>
          <p:cNvSpPr>
            <a:spLocks noGrp="1"/>
          </p:cNvSpPr>
          <p:nvPr>
            <p:ph type="body" sz="quarter" idx="13"/>
          </p:nvPr>
        </p:nvSpPr>
        <p:spPr>
          <a:xfrm>
            <a:off x="836612" y="1693983"/>
            <a:ext cx="10518777" cy="1325563"/>
          </a:xfrm>
        </p:spPr>
        <p:txBody>
          <a:bodyPr>
            <a:noAutofit/>
          </a:bodyPr>
          <a:lstStyle>
            <a:lvl1pPr marL="0" indent="0">
              <a:buNone/>
              <a:defRPr sz="2800"/>
            </a:lvl1pPr>
            <a:lvl2pPr marL="457206" indent="0">
              <a:buNone/>
              <a:defRPr sz="2400"/>
            </a:lvl2pPr>
            <a:lvl3pPr>
              <a:defRPr sz="2400"/>
            </a:lvl3pPr>
            <a:lvl4pPr>
              <a:defRPr sz="2400"/>
            </a:lvl4pPr>
            <a:lvl5pPr>
              <a:defRPr sz="2400"/>
            </a:lvl5pPr>
          </a:lstStyle>
          <a:p>
            <a:pPr lvl="0"/>
            <a:r>
              <a:rPr lang="en-US" dirty="0"/>
              <a:t>Click to edit Master text styles</a:t>
            </a:r>
          </a:p>
        </p:txBody>
      </p:sp>
      <p:sp>
        <p:nvSpPr>
          <p:cNvPr id="15" name="Slide Number Placeholder 14">
            <a:extLst>
              <a:ext uri="{FF2B5EF4-FFF2-40B4-BE49-F238E27FC236}">
                <a16:creationId xmlns:a16="http://schemas.microsoft.com/office/drawing/2014/main" id="{E9CAE6F6-5470-4594-988C-6EB0124E8440}"/>
              </a:ext>
            </a:extLst>
          </p:cNvPr>
          <p:cNvSpPr>
            <a:spLocks noGrp="1"/>
          </p:cNvSpPr>
          <p:nvPr>
            <p:ph type="sldNum" sz="quarter" idx="15"/>
          </p:nvPr>
        </p:nvSpPr>
        <p:spPr/>
        <p:txBody>
          <a:bodyPr/>
          <a:lstStyle/>
          <a:p>
            <a:fld id="{1C97C5FE-EAAB-4B0D-9845-9B0C19A6F892}" type="slidenum">
              <a:rPr lang="en-US" smtClean="0"/>
              <a:pPr/>
              <a:t>‹#›</a:t>
            </a:fld>
            <a:endParaRPr lang="en-US" dirty="0"/>
          </a:p>
        </p:txBody>
      </p:sp>
      <p:sp>
        <p:nvSpPr>
          <p:cNvPr id="16" name="Text Placeholder 9">
            <a:extLst>
              <a:ext uri="{FF2B5EF4-FFF2-40B4-BE49-F238E27FC236}">
                <a16:creationId xmlns:a16="http://schemas.microsoft.com/office/drawing/2014/main" id="{E12EBE07-C462-4B9A-9728-C2FBB1BBB5A6}"/>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1300136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CF0A29-DA17-41F6-9A0D-B4C11EEE6246}"/>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a:t>
            </a:r>
          </a:p>
          <a:p>
            <a:pPr lvl="4"/>
            <a:r>
              <a:rPr lang="en-US" dirty="0"/>
              <a:t>Fourth level</a:t>
            </a:r>
          </a:p>
        </p:txBody>
      </p:sp>
      <p:sp>
        <p:nvSpPr>
          <p:cNvPr id="2" name="Title Placeholder 1">
            <a:extLst>
              <a:ext uri="{FF2B5EF4-FFF2-40B4-BE49-F238E27FC236}">
                <a16:creationId xmlns:a16="http://schemas.microsoft.com/office/drawing/2014/main" id="{8AF0BAE3-D4D2-4A90-8303-9A2DBA597499}"/>
              </a:ext>
            </a:extLst>
          </p:cNvPr>
          <p:cNvSpPr>
            <a:spLocks noGrp="1"/>
          </p:cNvSpPr>
          <p:nvPr>
            <p:ph type="title"/>
          </p:nvPr>
        </p:nvSpPr>
        <p:spPr>
          <a:xfrm>
            <a:off x="838202" y="295334"/>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51" name="Slide Number Placeholder 5">
            <a:extLst>
              <a:ext uri="{FF2B5EF4-FFF2-40B4-BE49-F238E27FC236}">
                <a16:creationId xmlns:a16="http://schemas.microsoft.com/office/drawing/2014/main" id="{0028D1E9-E7DF-4F9F-AE31-E939DF166E07}"/>
              </a:ext>
            </a:extLst>
          </p:cNvPr>
          <p:cNvSpPr>
            <a:spLocks noGrp="1"/>
          </p:cNvSpPr>
          <p:nvPr>
            <p:ph type="sldNum" sz="quarter" idx="4"/>
          </p:nvPr>
        </p:nvSpPr>
        <p:spPr>
          <a:xfrm>
            <a:off x="9041877" y="6197543"/>
            <a:ext cx="2743200" cy="365125"/>
          </a:xfrm>
          <a:prstGeom prst="rect">
            <a:avLst/>
          </a:prstGeom>
        </p:spPr>
        <p:txBody>
          <a:bodyPr vert="horz" lIns="91440" tIns="45720" rIns="91440" bIns="45720" rtlCol="0" anchor="ctr"/>
          <a:lstStyle>
            <a:lvl1pPr algn="r">
              <a:defRPr sz="1200">
                <a:solidFill>
                  <a:schemeClr val="tx1"/>
                </a:solidFill>
                <a:latin typeface="Times New Roman" panose="02020603050405020304" pitchFamily="18" charset="0"/>
                <a:cs typeface="Times New Roman" panose="02020603050405020304" pitchFamily="18" charset="0"/>
              </a:defRPr>
            </a:lvl1pPr>
          </a:lstStyle>
          <a:p>
            <a:fld id="{1C97C5FE-EAAB-4B0D-9845-9B0C19A6F892}" type="slidenum">
              <a:rPr lang="en-US" smtClean="0"/>
              <a:pPr/>
              <a:t>‹#›</a:t>
            </a:fld>
            <a:endParaRPr lang="en-US" dirty="0"/>
          </a:p>
        </p:txBody>
      </p:sp>
    </p:spTree>
    <p:custDataLst>
      <p:tags r:id="rId17"/>
    </p:custDataLst>
    <p:extLst>
      <p:ext uri="{BB962C8B-B14F-4D97-AF65-F5344CB8AC3E}">
        <p14:creationId xmlns:p14="http://schemas.microsoft.com/office/powerpoint/2010/main" val="111953200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0" r:id="rId4"/>
    <p:sldLayoutId id="2147483677" r:id="rId5"/>
    <p:sldLayoutId id="2147483652" r:id="rId6"/>
    <p:sldLayoutId id="2147483678" r:id="rId7"/>
    <p:sldLayoutId id="2147483653" r:id="rId8"/>
    <p:sldLayoutId id="2147483660" r:id="rId9"/>
    <p:sldLayoutId id="2147483661" r:id="rId10"/>
    <p:sldLayoutId id="2147483655" r:id="rId11"/>
    <p:sldLayoutId id="2147483656" r:id="rId12"/>
    <p:sldLayoutId id="2147483657" r:id="rId13"/>
    <p:sldLayoutId id="2147483658" r:id="rId14"/>
    <p:sldLayoutId id="2147483659" r:id="rId15"/>
  </p:sldLayoutIdLst>
  <p:hf hdr="0" ftr="0" dt="0"/>
  <p:txStyles>
    <p:titleStyle>
      <a:lvl1pPr algn="l" defTabSz="914411"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p:titleStyle>
    <p:body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685800" indent="-342900"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4.xml"/><Relationship Id="rId1" Type="http://schemas.openxmlformats.org/officeDocument/2006/relationships/tags" Target="../tags/tag31.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1.xml"/><Relationship Id="rId7" Type="http://schemas.openxmlformats.org/officeDocument/2006/relationships/image" Target="../media/image38.png"/><Relationship Id="rId2" Type="http://schemas.openxmlformats.org/officeDocument/2006/relationships/slideLayout" Target="../slideLayouts/slideLayout12.xml"/><Relationship Id="rId1" Type="http://schemas.openxmlformats.org/officeDocument/2006/relationships/tags" Target="../tags/tag3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42.png"/><Relationship Id="rId2" Type="http://schemas.openxmlformats.org/officeDocument/2006/relationships/slideLayout" Target="../slideLayouts/slideLayout12.xml"/><Relationship Id="rId1" Type="http://schemas.openxmlformats.org/officeDocument/2006/relationships/tags" Target="../tags/tag37.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38.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39.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4.xml"/><Relationship Id="rId1" Type="http://schemas.openxmlformats.org/officeDocument/2006/relationships/tags" Target="../tags/tag40.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4.xml"/><Relationship Id="rId1" Type="http://schemas.openxmlformats.org/officeDocument/2006/relationships/tags" Target="../tags/tag4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4.xml"/><Relationship Id="rId1" Type="http://schemas.openxmlformats.org/officeDocument/2006/relationships/tags" Target="../tags/tag43.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4.xml"/><Relationship Id="rId1" Type="http://schemas.openxmlformats.org/officeDocument/2006/relationships/tags" Target="../tags/tag45.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30.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2.png"/><Relationship Id="rId3" Type="http://schemas.openxmlformats.org/officeDocument/2006/relationships/image" Target="../media/image56.PNG"/><Relationship Id="rId7" Type="http://schemas.openxmlformats.org/officeDocument/2006/relationships/image" Target="../media/image4.png"/><Relationship Id="rId12" Type="http://schemas.openxmlformats.org/officeDocument/2006/relationships/image" Target="../media/image9.svg"/><Relationship Id="rId2" Type="http://schemas.openxmlformats.org/officeDocument/2006/relationships/slideLayout" Target="../slideLayouts/slideLayout4.xml"/><Relationship Id="rId1" Type="http://schemas.openxmlformats.org/officeDocument/2006/relationships/tags" Target="../tags/tag47.xml"/><Relationship Id="rId6" Type="http://schemas.openxmlformats.org/officeDocument/2006/relationships/image" Target="../media/image59.PNG"/><Relationship Id="rId11" Type="http://schemas.openxmlformats.org/officeDocument/2006/relationships/image" Target="../media/image8.png"/><Relationship Id="rId5" Type="http://schemas.openxmlformats.org/officeDocument/2006/relationships/image" Target="../media/image58.PNG"/><Relationship Id="rId10" Type="http://schemas.openxmlformats.org/officeDocument/2006/relationships/image" Target="../media/image7.svg"/><Relationship Id="rId4" Type="http://schemas.openxmlformats.org/officeDocument/2006/relationships/image" Target="../media/image57.PNG"/><Relationship Id="rId9" Type="http://schemas.openxmlformats.org/officeDocument/2006/relationships/image" Target="../media/image6.png"/><Relationship Id="rId14" Type="http://schemas.openxmlformats.org/officeDocument/2006/relationships/image" Target="../media/image13.sv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4.xml"/><Relationship Id="rId1" Type="http://schemas.openxmlformats.org/officeDocument/2006/relationships/tags" Target="../tags/tag48.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4.xml"/><Relationship Id="rId1" Type="http://schemas.openxmlformats.org/officeDocument/2006/relationships/tags" Target="../tags/tag49.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4.xml"/><Relationship Id="rId1" Type="http://schemas.openxmlformats.org/officeDocument/2006/relationships/tags" Target="../tags/tag50.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4.xml"/><Relationship Id="rId1" Type="http://schemas.openxmlformats.org/officeDocument/2006/relationships/tags" Target="../tags/tag51.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4.xml"/><Relationship Id="rId1" Type="http://schemas.openxmlformats.org/officeDocument/2006/relationships/tags" Target="../tags/tag5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4.xml"/><Relationship Id="rId1" Type="http://schemas.openxmlformats.org/officeDocument/2006/relationships/tags" Target="../tags/tag53.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4.xml"/><Relationship Id="rId1" Type="http://schemas.openxmlformats.org/officeDocument/2006/relationships/tags" Target="../tags/tag55.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4.xml"/><Relationship Id="rId1" Type="http://schemas.openxmlformats.org/officeDocument/2006/relationships/tags" Target="../tags/tag57.xml"/><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4.xml"/><Relationship Id="rId1" Type="http://schemas.openxmlformats.org/officeDocument/2006/relationships/tags" Target="../tags/tag59.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24.xml"/><Relationship Id="rId5"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4.xml"/><Relationship Id="rId1" Type="http://schemas.openxmlformats.org/officeDocument/2006/relationships/tags" Target="../tags/tag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740A-D2F5-45EF-8E4B-57EDFD6F1004}"/>
              </a:ext>
            </a:extLst>
          </p:cNvPr>
          <p:cNvSpPr>
            <a:spLocks noGrp="1"/>
          </p:cNvSpPr>
          <p:nvPr>
            <p:ph type="ctrTitle"/>
          </p:nvPr>
        </p:nvSpPr>
        <p:spPr/>
        <p:txBody>
          <a:bodyPr/>
          <a:lstStyle/>
          <a:p>
            <a:r>
              <a:rPr lang="en-US" dirty="0"/>
              <a:t>INTRODUCTION TO</a:t>
            </a:r>
          </a:p>
        </p:txBody>
      </p:sp>
      <p:sp>
        <p:nvSpPr>
          <p:cNvPr id="6" name="Subtitle 5">
            <a:extLst>
              <a:ext uri="{FF2B5EF4-FFF2-40B4-BE49-F238E27FC236}">
                <a16:creationId xmlns:a16="http://schemas.microsoft.com/office/drawing/2014/main" id="{3161163F-A49B-49D8-8598-2853F3B06E88}"/>
              </a:ext>
            </a:extLst>
          </p:cNvPr>
          <p:cNvSpPr>
            <a:spLocks noGrp="1"/>
          </p:cNvSpPr>
          <p:nvPr>
            <p:ph type="subTitle" idx="1"/>
          </p:nvPr>
        </p:nvSpPr>
        <p:spPr/>
        <p:txBody>
          <a:bodyPr/>
          <a:lstStyle/>
          <a:p>
            <a:r>
              <a:rPr lang="en-US" dirty="0"/>
              <a:t>FOURTH EDITION</a:t>
            </a:r>
          </a:p>
        </p:txBody>
      </p:sp>
      <p:sp>
        <p:nvSpPr>
          <p:cNvPr id="4" name="Text Placeholder 3">
            <a:extLst>
              <a:ext uri="{FF2B5EF4-FFF2-40B4-BE49-F238E27FC236}">
                <a16:creationId xmlns:a16="http://schemas.microsoft.com/office/drawing/2014/main" id="{AC1509A4-CAF2-4B1A-A105-1B8CCA91BC20}"/>
              </a:ext>
            </a:extLst>
          </p:cNvPr>
          <p:cNvSpPr>
            <a:spLocks noGrp="1"/>
          </p:cNvSpPr>
          <p:nvPr>
            <p:ph type="body" sz="quarter" idx="13"/>
          </p:nvPr>
        </p:nvSpPr>
        <p:spPr/>
        <p:txBody>
          <a:bodyPr/>
          <a:lstStyle/>
          <a:p>
            <a:r>
              <a:rPr lang="en-US" dirty="0"/>
              <a:t>ALGORITHMS</a:t>
            </a:r>
          </a:p>
        </p:txBody>
      </p:sp>
    </p:spTree>
    <p:custDataLst>
      <p:tags r:id="rId1"/>
    </p:custDataLst>
    <p:extLst>
      <p:ext uri="{BB962C8B-B14F-4D97-AF65-F5344CB8AC3E}">
        <p14:creationId xmlns:p14="http://schemas.microsoft.com/office/powerpoint/2010/main" val="2937698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SUBSTITUTION METHOD </a:t>
            </a:r>
            <a:r>
              <a:rPr lang="en-US" sz="2200" dirty="0"/>
              <a:t>(continued)</a:t>
            </a:r>
          </a:p>
        </p:txBody>
      </p:sp>
      <p:pic>
        <p:nvPicPr>
          <p:cNvPr id="5" name="Content Placeholder 4" descr="Text&#10;&#10;Description automatically generated">
            <a:extLst>
              <a:ext uri="{FF2B5EF4-FFF2-40B4-BE49-F238E27FC236}">
                <a16:creationId xmlns:a16="http://schemas.microsoft.com/office/drawing/2014/main" id="{93F51D97-D7A0-4051-BA2E-5584174D04E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199" y="1457617"/>
            <a:ext cx="10838813" cy="4063951"/>
          </a:xfrm>
        </p:spPr>
      </p:pic>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10</a:t>
            </a:fld>
            <a:endParaRPr lang="en-US" dirty="0"/>
          </a:p>
        </p:txBody>
      </p:sp>
    </p:spTree>
    <p:custDataLst>
      <p:tags r:id="rId1"/>
    </p:custDataLst>
    <p:extLst>
      <p:ext uri="{BB962C8B-B14F-4D97-AF65-F5344CB8AC3E}">
        <p14:creationId xmlns:p14="http://schemas.microsoft.com/office/powerpoint/2010/main" val="1050888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SUBSTITUTION METHOD </a:t>
            </a:r>
            <a:r>
              <a:rPr lang="en-US" sz="2200" dirty="0"/>
              <a:t>(continued)</a:t>
            </a:r>
          </a:p>
        </p:txBody>
      </p:sp>
      <p:pic>
        <p:nvPicPr>
          <p:cNvPr id="5" name="Content Placeholder 4">
            <a:extLst>
              <a:ext uri="{FF2B5EF4-FFF2-40B4-BE49-F238E27FC236}">
                <a16:creationId xmlns:a16="http://schemas.microsoft.com/office/drawing/2014/main" id="{93F51D97-D7A0-4051-BA2E-5584174D04E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199" y="1475971"/>
            <a:ext cx="10838813" cy="4027242"/>
          </a:xfrm>
        </p:spPr>
      </p:pic>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11</a:t>
            </a:fld>
            <a:endParaRPr lang="en-US" dirty="0"/>
          </a:p>
        </p:txBody>
      </p:sp>
    </p:spTree>
    <p:custDataLst>
      <p:tags r:id="rId1"/>
    </p:custDataLst>
    <p:extLst>
      <p:ext uri="{BB962C8B-B14F-4D97-AF65-F5344CB8AC3E}">
        <p14:creationId xmlns:p14="http://schemas.microsoft.com/office/powerpoint/2010/main" val="1855344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MAKING A GOOD GUESS</a:t>
            </a:r>
          </a:p>
        </p:txBody>
      </p:sp>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336431"/>
            <a:ext cx="10515600" cy="4760145"/>
          </a:xfrm>
        </p:spPr>
        <p:txBody>
          <a:bodyPr/>
          <a:lstStyle/>
          <a:p>
            <a:r>
              <a:rPr lang="en-US" dirty="0"/>
              <a:t>No general way to make a good guess. Experience helps. Can also draw out a recursion tree.</a:t>
            </a:r>
          </a:p>
          <a:p>
            <a:r>
              <a:rPr lang="en-US" b="1" dirty="0"/>
              <a:t>When the additive term uses asymptotic notation</a:t>
            </a:r>
          </a:p>
          <a:p>
            <a:pPr marL="341313" indent="-341313">
              <a:buFont typeface="Arial" panose="020B0604020202020204" pitchFamily="34" charset="0"/>
              <a:buChar char="•"/>
            </a:pPr>
            <a:r>
              <a:rPr lang="en-US" sz="2400" dirty="0"/>
              <a:t>Name the constant in the additive term.</a:t>
            </a:r>
          </a:p>
          <a:p>
            <a:pPr marL="341313" indent="-341313">
              <a:buFont typeface="Arial" panose="020B0604020202020204" pitchFamily="34" charset="0"/>
              <a:buChar char="•"/>
            </a:pPr>
            <a:r>
              <a:rPr lang="en-US" sz="2400" dirty="0"/>
              <a:t>Show the upper (</a:t>
            </a:r>
            <a:r>
              <a:rPr lang="en-US" sz="2400" i="1" dirty="0"/>
              <a:t>O</a:t>
            </a:r>
            <a:r>
              <a:rPr lang="en-US" sz="2400" dirty="0"/>
              <a:t>) and lower (ꭥ) bounds separately. Might need to use different constants for each.</a:t>
            </a:r>
          </a:p>
          <a:p>
            <a:r>
              <a:rPr lang="en-US" b="1" i="1" dirty="0"/>
              <a:t>Example:</a:t>
            </a:r>
          </a:p>
          <a:p>
            <a:endParaRPr lang="en-US" sz="4000" b="1" i="1" dirty="0"/>
          </a:p>
          <a:p>
            <a:r>
              <a:rPr lang="en-US" sz="2400" b="1" i="1" dirty="0"/>
              <a:t>Important: </a:t>
            </a:r>
            <a:r>
              <a:rPr lang="en-US" sz="2400" dirty="0"/>
              <a:t>We get to name the constant hidden in the asymptotic notation (</a:t>
            </a:r>
            <a:r>
              <a:rPr lang="en-US" sz="2400" i="1" dirty="0"/>
              <a:t>c</a:t>
            </a:r>
            <a:r>
              <a:rPr lang="en-US" sz="2400" dirty="0"/>
              <a:t> in this case), but we do </a:t>
            </a:r>
            <a:r>
              <a:rPr lang="en-US" sz="2400" b="1" i="1" dirty="0"/>
              <a:t>not</a:t>
            </a:r>
            <a:r>
              <a:rPr lang="en-US" sz="2400" dirty="0"/>
              <a:t> get to choose it, other than assume that it’s enough to handle the base case of the recursion.</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12</a:t>
            </a:fld>
            <a:endParaRPr lang="en-US" dirty="0"/>
          </a:p>
        </p:txBody>
      </p:sp>
      <p:pic>
        <p:nvPicPr>
          <p:cNvPr id="5" name="Picture 4">
            <a:extLst>
              <a:ext uri="{FF2B5EF4-FFF2-40B4-BE49-F238E27FC236}">
                <a16:creationId xmlns:a16="http://schemas.microsoft.com/office/drawing/2014/main" id="{2793EF63-0578-46DB-BFDD-761183EA0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789603"/>
            <a:ext cx="10529965" cy="790581"/>
          </a:xfrm>
          <a:prstGeom prst="rect">
            <a:avLst/>
          </a:prstGeom>
        </p:spPr>
      </p:pic>
    </p:spTree>
    <p:custDataLst>
      <p:tags r:id="rId1"/>
    </p:custDataLst>
    <p:extLst>
      <p:ext uri="{BB962C8B-B14F-4D97-AF65-F5344CB8AC3E}">
        <p14:creationId xmlns:p14="http://schemas.microsoft.com/office/powerpoint/2010/main" val="1015391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SUBSTITUTION METHOD </a:t>
            </a:r>
            <a:r>
              <a:rPr lang="en-US" sz="2200" dirty="0"/>
              <a:t>(CONTINUED)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336431"/>
                <a:ext cx="4319954" cy="4760145"/>
              </a:xfrm>
            </p:spPr>
            <p:txBody>
              <a:bodyPr/>
              <a:lstStyle/>
              <a:p>
                <a:r>
                  <a:rPr lang="en-US" b="1" i="1" dirty="0"/>
                  <a:t>Upper bound:</a:t>
                </a:r>
              </a:p>
              <a:p>
                <a:r>
                  <a:rPr lang="en-US" dirty="0"/>
                  <a:t>Guess: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 </m:t>
                    </m:r>
                    <m:r>
                      <a:rPr lang="en-US" i="1" dirty="0" smtClean="0">
                        <a:latin typeface="Cambria Math" panose="02040503050406030204" pitchFamily="18" charset="0"/>
                      </a:rPr>
                      <m:t>𝑛</m:t>
                    </m:r>
                    <m:r>
                      <a:rPr lang="en-US" i="1" dirty="0" smtClean="0">
                        <a:latin typeface="Cambria Math" panose="02040503050406030204" pitchFamily="18" charset="0"/>
                      </a:rPr>
                      <m:t> </m:t>
                    </m:r>
                    <m:r>
                      <m:rPr>
                        <m:sty m:val="p"/>
                      </m:rPr>
                      <a:rPr lang="en-US" i="1" dirty="0" smtClean="0">
                        <a:latin typeface="Cambria Math" panose="02040503050406030204" pitchFamily="18" charset="0"/>
                      </a:rPr>
                      <m:t>lg</m:t>
                    </m:r>
                    <m:r>
                      <a:rPr lang="en-US" i="1" dirty="0" smtClean="0">
                        <a:latin typeface="Cambria Math" panose="02040503050406030204" pitchFamily="18" charset="0"/>
                      </a:rPr>
                      <m:t>⁡</m:t>
                    </m:r>
                    <m:r>
                      <a:rPr lang="en-US" i="1" dirty="0" smtClean="0">
                        <a:latin typeface="Cambria Math" panose="02040503050406030204" pitchFamily="18" charset="0"/>
                      </a:rPr>
                      <m:t>𝑛</m:t>
                    </m:r>
                  </m:oMath>
                </a14:m>
                <a:r>
                  <a:rPr lang="en-US" dirty="0"/>
                  <a:t> for some positive constant </a:t>
                </a:r>
                <a14:m>
                  <m:oMath xmlns:m="http://schemas.openxmlformats.org/officeDocument/2006/math">
                    <m:r>
                      <a:rPr lang="en-US" i="1" dirty="0" smtClean="0">
                        <a:latin typeface="Cambria Math" panose="02040503050406030204" pitchFamily="18" charset="0"/>
                      </a:rPr>
                      <m:t>𝑑</m:t>
                    </m:r>
                  </m:oMath>
                </a14:m>
                <a:r>
                  <a:rPr lang="en-US" dirty="0"/>
                  <a:t>. This is the inductive hypothesis.</a:t>
                </a:r>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336431"/>
                <a:ext cx="4319954" cy="4760145"/>
              </a:xfrm>
              <a:blipFill>
                <a:blip r:embed="rId3"/>
                <a:stretch>
                  <a:fillRect l="-2966" t="-2177"/>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13</a:t>
            </a:fld>
            <a:endParaRPr lang="en-US" dirty="0"/>
          </a:p>
        </p:txBody>
      </p:sp>
      <p:pic>
        <p:nvPicPr>
          <p:cNvPr id="5" name="Picture 4">
            <a:extLst>
              <a:ext uri="{FF2B5EF4-FFF2-40B4-BE49-F238E27FC236}">
                <a16:creationId xmlns:a16="http://schemas.microsoft.com/office/drawing/2014/main" id="{2793EF63-0578-46DB-BFDD-761183EA00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56244" y="2051538"/>
            <a:ext cx="5665923" cy="4045038"/>
          </a:xfrm>
          <a:prstGeom prst="rect">
            <a:avLst/>
          </a:prstGeom>
        </p:spPr>
      </p:pic>
      <p:sp>
        <p:nvSpPr>
          <p:cNvPr id="8" name="Content Placeholder 6">
            <a:extLst>
              <a:ext uri="{FF2B5EF4-FFF2-40B4-BE49-F238E27FC236}">
                <a16:creationId xmlns:a16="http://schemas.microsoft.com/office/drawing/2014/main" id="{A556553E-986A-4432-93CC-8ACD637D4A93}"/>
              </a:ext>
            </a:extLst>
          </p:cNvPr>
          <p:cNvSpPr txBox="1">
            <a:spLocks/>
          </p:cNvSpPr>
          <p:nvPr/>
        </p:nvSpPr>
        <p:spPr>
          <a:xfrm>
            <a:off x="929659" y="3807726"/>
            <a:ext cx="3672485" cy="2572378"/>
          </a:xfrm>
          <a:prstGeom prst="rect">
            <a:avLst/>
          </a:prstGeom>
          <a:solidFill>
            <a:schemeClr val="accent1"/>
          </a:solidFill>
          <a:effectLst>
            <a:outerShdw blurRad="50800" dist="38100" dir="2700000" algn="tl" rotWithShape="0">
              <a:prstClr val="black">
                <a:alpha val="40000"/>
              </a:prstClr>
            </a:outerShdw>
          </a:effectLst>
        </p:spPr>
        <p:txBody>
          <a:bodyPr vert="horz" lIns="91440" tIns="45720" rIns="91440" bIns="45720" rtlCol="0" anchor="t" anchorCtr="1">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solidFill>
              </a:rPr>
              <a:t>Important: We get to both name and choose the constant in the inductive hypothesis (𝑑 in this case). It OK for the constant in the inductive hypothesis (𝑑) to depend on the constant hidden in the asymptotic notation (𝑐).</a:t>
            </a:r>
          </a:p>
        </p:txBody>
      </p:sp>
    </p:spTree>
    <p:custDataLst>
      <p:tags r:id="rId1"/>
    </p:custDataLst>
    <p:extLst>
      <p:ext uri="{BB962C8B-B14F-4D97-AF65-F5344CB8AC3E}">
        <p14:creationId xmlns:p14="http://schemas.microsoft.com/office/powerpoint/2010/main" val="2731437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SUBSTITUTION METHOD </a:t>
            </a:r>
            <a:r>
              <a:rPr lang="en-US" sz="2200" dirty="0"/>
              <a:t>(CONTINUED)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336431"/>
                <a:ext cx="4319954" cy="4760145"/>
              </a:xfrm>
            </p:spPr>
            <p:txBody>
              <a:bodyPr/>
              <a:lstStyle/>
              <a:p>
                <a:r>
                  <a:rPr lang="en-US" b="1" i="1" dirty="0"/>
                  <a:t>Lower bound:</a:t>
                </a:r>
              </a:p>
              <a:p>
                <a:r>
                  <a:rPr lang="en-US" dirty="0"/>
                  <a:t>Write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)≥2</m:t>
                    </m:r>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/2)+</m:t>
                    </m:r>
                    <m:r>
                      <a:rPr lang="en-US" i="1" dirty="0" err="1" smtClean="0">
                        <a:latin typeface="Cambria Math" panose="02040503050406030204" pitchFamily="18" charset="0"/>
                      </a:rPr>
                      <m:t>𝑐𝑛</m:t>
                    </m:r>
                  </m:oMath>
                </a14:m>
                <a:r>
                  <a:rPr lang="en-US" dirty="0"/>
                  <a:t> for some positive constant </a:t>
                </a:r>
                <a14:m>
                  <m:oMath xmlns:m="http://schemas.openxmlformats.org/officeDocument/2006/math">
                    <m:r>
                      <a:rPr lang="en-US" i="1" dirty="0" smtClean="0">
                        <a:latin typeface="Cambria Math" panose="02040503050406030204" pitchFamily="18" charset="0"/>
                      </a:rPr>
                      <m:t>𝑐</m:t>
                    </m:r>
                  </m:oMath>
                </a14:m>
                <a:r>
                  <a:rPr lang="en-US" dirty="0"/>
                  <a:t>.</a:t>
                </a:r>
              </a:p>
              <a:p>
                <a:r>
                  <a:rPr lang="en-US" dirty="0"/>
                  <a:t>Guess: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 </m:t>
                    </m:r>
                    <m:r>
                      <a:rPr lang="en-US" i="1" dirty="0" smtClean="0">
                        <a:latin typeface="Cambria Math" panose="02040503050406030204" pitchFamily="18" charset="0"/>
                      </a:rPr>
                      <m:t>𝑛</m:t>
                    </m:r>
                    <m:r>
                      <a:rPr lang="en-US" i="1" dirty="0" smtClean="0">
                        <a:latin typeface="Cambria Math" panose="02040503050406030204" pitchFamily="18" charset="0"/>
                      </a:rPr>
                      <m:t> </m:t>
                    </m:r>
                    <m:r>
                      <m:rPr>
                        <m:sty m:val="p"/>
                      </m:rPr>
                      <a:rPr lang="en-US" i="1" dirty="0">
                        <a:latin typeface="Cambria Math" panose="02040503050406030204" pitchFamily="18" charset="0"/>
                      </a:rPr>
                      <m:t>lg</m:t>
                    </m:r>
                    <m:r>
                      <a:rPr lang="en-US" i="1" dirty="0">
                        <a:latin typeface="Cambria Math" panose="02040503050406030204" pitchFamily="18" charset="0"/>
                      </a:rPr>
                      <m:t>⁡</m:t>
                    </m:r>
                    <m:r>
                      <a:rPr lang="en-US" i="1" dirty="0">
                        <a:latin typeface="Cambria Math" panose="02040503050406030204" pitchFamily="18" charset="0"/>
                      </a:rPr>
                      <m:t>𝑛</m:t>
                    </m:r>
                  </m:oMath>
                </a14:m>
                <a:r>
                  <a:rPr lang="en-US" dirty="0"/>
                  <a:t> for some positive constant </a:t>
                </a:r>
                <a14:m>
                  <m:oMath xmlns:m="http://schemas.openxmlformats.org/officeDocument/2006/math">
                    <m:r>
                      <a:rPr lang="en-US" i="1" dirty="0" smtClean="0">
                        <a:latin typeface="Cambria Math" panose="02040503050406030204" pitchFamily="18" charset="0"/>
                      </a:rPr>
                      <m:t>𝑑</m:t>
                    </m:r>
                  </m:oMath>
                </a14:m>
                <a:r>
                  <a:rPr lang="en-US" dirty="0"/>
                  <a:t>.</a:t>
                </a:r>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336431"/>
                <a:ext cx="4319954" cy="4760145"/>
              </a:xfrm>
              <a:blipFill>
                <a:blip r:embed="rId3"/>
                <a:stretch>
                  <a:fillRect l="-2966" t="-2177"/>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14</a:t>
            </a:fld>
            <a:endParaRPr lang="en-US" dirty="0"/>
          </a:p>
        </p:txBody>
      </p:sp>
      <p:pic>
        <p:nvPicPr>
          <p:cNvPr id="5" name="Picture 4">
            <a:extLst>
              <a:ext uri="{FF2B5EF4-FFF2-40B4-BE49-F238E27FC236}">
                <a16:creationId xmlns:a16="http://schemas.microsoft.com/office/drawing/2014/main" id="{2793EF63-0578-46DB-BFDD-761183EA00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14647" y="1620897"/>
            <a:ext cx="5639996" cy="4124846"/>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B800EB1-F975-46A0-B668-2B46DD10B18A}"/>
                  </a:ext>
                </a:extLst>
              </p:cNvPr>
              <p:cNvSpPr txBox="1">
                <a:spLocks/>
              </p:cNvSpPr>
              <p:nvPr/>
            </p:nvSpPr>
            <p:spPr>
              <a:xfrm>
                <a:off x="838200" y="5773115"/>
                <a:ext cx="11292709" cy="965218"/>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Therefore, </a:t>
                </a:r>
                <a14:m>
                  <m:oMath xmlns:m="http://schemas.openxmlformats.org/officeDocument/2006/math">
                    <m:r>
                      <a:rPr lang="en-US" sz="2400" i="1" dirty="0" smtClean="0">
                        <a:latin typeface="Cambria Math" panose="02040503050406030204" pitchFamily="18" charset="0"/>
                      </a:rPr>
                      <m:t>𝑇</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r>
                      <m:rPr>
                        <m:sty m:val="p"/>
                      </m:rPr>
                      <a:rPr lang="el-GR" sz="2400" dirty="0" smtClean="0">
                        <a:latin typeface="Cambria Math" panose="02040503050406030204" pitchFamily="18" charset="0"/>
                      </a:rPr>
                      <m:t>Θ</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m:t>
                    </m:r>
                    <m:r>
                      <m:rPr>
                        <m:sty m:val="p"/>
                      </m:rPr>
                      <a:rPr lang="en-US" sz="2400" i="1" dirty="0" smtClean="0">
                        <a:latin typeface="Cambria Math" panose="02040503050406030204" pitchFamily="18" charset="0"/>
                      </a:rPr>
                      <m:t>lg</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[For this particular recurrence, we can use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m:t>
                    </m:r>
                    <m:r>
                      <a:rPr lang="en-US" sz="2400" i="1" dirty="0" smtClean="0">
                        <a:latin typeface="Cambria Math" panose="02040503050406030204" pitchFamily="18" charset="0"/>
                      </a:rPr>
                      <m:t>𝑐</m:t>
                    </m:r>
                  </m:oMath>
                </a14:m>
                <a:r>
                  <a:rPr lang="en-US" sz="2400" dirty="0"/>
                  <a:t> for both the upper-bound and lower-bound proofs. That won’t always be the case.]</a:t>
                </a:r>
              </a:p>
            </p:txBody>
          </p:sp>
        </mc:Choice>
        <mc:Fallback xmlns="">
          <p:sp>
            <p:nvSpPr>
              <p:cNvPr id="6" name="Content Placeholder 2">
                <a:extLst>
                  <a:ext uri="{FF2B5EF4-FFF2-40B4-BE49-F238E27FC236}">
                    <a16:creationId xmlns:a16="http://schemas.microsoft.com/office/drawing/2014/main" id="{3B800EB1-F975-46A0-B668-2B46DD10B18A}"/>
                  </a:ext>
                </a:extLst>
              </p:cNvPr>
              <p:cNvSpPr txBox="1">
                <a:spLocks noRot="1" noChangeAspect="1" noMove="1" noResize="1" noEditPoints="1" noAdjustHandles="1" noChangeArrowheads="1" noChangeShapeType="1" noTextEdit="1"/>
              </p:cNvSpPr>
              <p:nvPr/>
            </p:nvSpPr>
            <p:spPr>
              <a:xfrm>
                <a:off x="838200" y="5773115"/>
                <a:ext cx="11292709" cy="965218"/>
              </a:xfrm>
              <a:prstGeom prst="rect">
                <a:avLst/>
              </a:prstGeom>
              <a:blipFill>
                <a:blip r:embed="rId5"/>
                <a:stretch>
                  <a:fillRect l="-864" t="-8861"/>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504571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SUBTRACTING A LOW-ORDER TERM</a:t>
            </a:r>
            <a:endParaRPr lang="en-US" sz="2200" dirty="0"/>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15</a:t>
            </a:fld>
            <a:endParaRPr lang="en-US" dirty="0"/>
          </a:p>
        </p:txBody>
      </p:sp>
      <p:sp>
        <p:nvSpPr>
          <p:cNvPr id="4" name="Content Placeholder 3">
            <a:extLst>
              <a:ext uri="{FF2B5EF4-FFF2-40B4-BE49-F238E27FC236}">
                <a16:creationId xmlns:a16="http://schemas.microsoft.com/office/drawing/2014/main" id="{819CE729-21A8-470B-8BF1-405CABC95CE9}"/>
              </a:ext>
            </a:extLst>
          </p:cNvPr>
          <p:cNvSpPr>
            <a:spLocks noGrp="1"/>
          </p:cNvSpPr>
          <p:nvPr>
            <p:ph idx="1"/>
          </p:nvPr>
        </p:nvSpPr>
        <p:spPr/>
        <p:txBody>
          <a:bodyPr/>
          <a:lstStyle/>
          <a:p>
            <a:r>
              <a:rPr lang="en-US" dirty="0"/>
              <a:t>Might guess the right asymptotic bound, but the math doesn’t go through in the proof. Resolve by subtracting a lower-order term.</a:t>
            </a:r>
          </a:p>
          <a:p>
            <a:r>
              <a:rPr lang="en-US" b="1" i="1" dirty="0"/>
              <a:t>Example:</a:t>
            </a:r>
          </a:p>
        </p:txBody>
      </p:sp>
      <p:pic>
        <p:nvPicPr>
          <p:cNvPr id="7" name="Picture 6" descr="Text&#10;&#10;Description automatically generated">
            <a:extLst>
              <a:ext uri="{FF2B5EF4-FFF2-40B4-BE49-F238E27FC236}">
                <a16:creationId xmlns:a16="http://schemas.microsoft.com/office/drawing/2014/main" id="{051D50D6-88E1-4428-B298-275E936F85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982" y="3429000"/>
            <a:ext cx="10534727" cy="2152666"/>
          </a:xfrm>
          <a:prstGeom prst="rect">
            <a:avLst/>
          </a:prstGeom>
        </p:spPr>
      </p:pic>
    </p:spTree>
    <p:custDataLst>
      <p:tags r:id="rId1"/>
    </p:custDataLst>
    <p:extLst>
      <p:ext uri="{BB962C8B-B14F-4D97-AF65-F5344CB8AC3E}">
        <p14:creationId xmlns:p14="http://schemas.microsoft.com/office/powerpoint/2010/main" val="1667884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SUBTRACTING A LOW-ORDER TERM </a:t>
            </a:r>
            <a:r>
              <a:rPr lang="en-US" sz="2200" dirty="0"/>
              <a:t>(continued)</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16</a:t>
            </a:fld>
            <a:endParaRPr lang="en-US" dirty="0"/>
          </a:p>
        </p:txBody>
      </p:sp>
      <p:pic>
        <p:nvPicPr>
          <p:cNvPr id="7" name="Picture 6">
            <a:extLst>
              <a:ext uri="{FF2B5EF4-FFF2-40B4-BE49-F238E27FC236}">
                <a16:creationId xmlns:a16="http://schemas.microsoft.com/office/drawing/2014/main" id="{051D50D6-88E1-4428-B298-275E936F85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197" y="1805045"/>
            <a:ext cx="10567037" cy="3470339"/>
          </a:xfrm>
          <a:prstGeom prst="rect">
            <a:avLst/>
          </a:prstGeom>
        </p:spPr>
      </p:pic>
    </p:spTree>
    <p:custDataLst>
      <p:tags r:id="rId1"/>
    </p:custDataLst>
    <p:extLst>
      <p:ext uri="{BB962C8B-B14F-4D97-AF65-F5344CB8AC3E}">
        <p14:creationId xmlns:p14="http://schemas.microsoft.com/office/powerpoint/2010/main" val="1572747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SUBTRACTING A LOW-ORDER TERM </a:t>
            </a:r>
            <a:r>
              <a:rPr lang="en-US" sz="2200" dirty="0"/>
              <a:t>(continued)</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17</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9CE729-21A8-470B-8BF1-405CABC95CE9}"/>
                  </a:ext>
                </a:extLst>
              </p:cNvPr>
              <p:cNvSpPr>
                <a:spLocks noGrp="1"/>
              </p:cNvSpPr>
              <p:nvPr>
                <p:ph idx="1"/>
              </p:nvPr>
            </p:nvSpPr>
            <p:spPr/>
            <p:txBody>
              <a:bodyPr/>
              <a:lstStyle/>
              <a:p>
                <a:r>
                  <a:rPr lang="en-US" b="1" i="1" dirty="0"/>
                  <a:t>Why subtract off a lower-order term, rather than add it? </a:t>
                </a:r>
                <a:r>
                  <a:rPr lang="en-US" dirty="0"/>
                  <a:t>Notice that it’s subtracted twice. Adding a lower-order term twice would take us further away from the inductive hypothesis. Subtracting it twice gives us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err="1" smtClean="0">
                        <a:latin typeface="Cambria Math" panose="02040503050406030204" pitchFamily="18" charset="0"/>
                      </a:rPr>
                      <m:t>𝑐𝑛</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r>
                      <m:rPr>
                        <m:sty m:val="p"/>
                      </m:rPr>
                      <a:rPr lang="el-GR" i="0" dirty="0" smtClean="0">
                        <a:latin typeface="Cambria Math" panose="02040503050406030204" pitchFamily="18" charset="0"/>
                      </a:rPr>
                      <m:t>Θ</m:t>
                    </m:r>
                    <m:r>
                      <a:rPr lang="en-US" i="1" dirty="0" smtClean="0">
                        <a:latin typeface="Cambria Math" panose="02040503050406030204" pitchFamily="18" charset="0"/>
                      </a:rPr>
                      <m:t>(1))</m:t>
                    </m:r>
                  </m:oMath>
                </a14:m>
                <a:r>
                  <a:rPr lang="en-US" dirty="0"/>
                  <a:t>, and it’s easy to choose </a:t>
                </a:r>
                <a14:m>
                  <m:oMath xmlns:m="http://schemas.openxmlformats.org/officeDocument/2006/math">
                    <m:r>
                      <a:rPr lang="en-US" i="1" dirty="0" smtClean="0">
                        <a:latin typeface="Cambria Math" panose="02040503050406030204" pitchFamily="18" charset="0"/>
                      </a:rPr>
                      <m:t>𝑑</m:t>
                    </m:r>
                  </m:oMath>
                </a14:m>
                <a:r>
                  <a:rPr lang="en-US" dirty="0"/>
                  <a:t> to make that inequality hold.</a:t>
                </a:r>
              </a:p>
              <a:p>
                <a:r>
                  <a:rPr lang="en-US" b="1" i="1" dirty="0"/>
                  <a:t>Important: </a:t>
                </a:r>
                <a:r>
                  <a:rPr lang="en-US" dirty="0"/>
                  <a:t>Once again, we get to name and choose the constant </a:t>
                </a:r>
                <a14:m>
                  <m:oMath xmlns:m="http://schemas.openxmlformats.org/officeDocument/2006/math">
                    <m:r>
                      <a:rPr lang="en-US" i="1" dirty="0" smtClean="0">
                        <a:latin typeface="Cambria Math" panose="02040503050406030204" pitchFamily="18" charset="0"/>
                      </a:rPr>
                      <m:t>𝑐</m:t>
                    </m:r>
                  </m:oMath>
                </a14:m>
                <a:r>
                  <a:rPr lang="en-US" dirty="0"/>
                  <a:t> in the inductive hypothesis. And we also get to name and choose the constant </a:t>
                </a:r>
                <a14:m>
                  <m:oMath xmlns:m="http://schemas.openxmlformats.org/officeDocument/2006/math">
                    <m:r>
                      <a:rPr lang="en-US" i="1" dirty="0" smtClean="0">
                        <a:latin typeface="Cambria Math" panose="02040503050406030204" pitchFamily="18" charset="0"/>
                      </a:rPr>
                      <m:t>𝑑</m:t>
                    </m:r>
                  </m:oMath>
                </a14:m>
                <a:r>
                  <a:rPr lang="en-US" dirty="0"/>
                  <a:t> that we subtract off.</a:t>
                </a:r>
                <a:endParaRPr lang="en-US" b="1" i="1" dirty="0"/>
              </a:p>
            </p:txBody>
          </p:sp>
        </mc:Choice>
        <mc:Fallback xmlns="">
          <p:sp>
            <p:nvSpPr>
              <p:cNvPr id="4" name="Content Placeholder 3">
                <a:extLst>
                  <a:ext uri="{FF2B5EF4-FFF2-40B4-BE49-F238E27FC236}">
                    <a16:creationId xmlns:a16="http://schemas.microsoft.com/office/drawing/2014/main" id="{819CE729-21A8-470B-8BF1-405CABC95CE9}"/>
                  </a:ext>
                </a:extLst>
              </p:cNvPr>
              <p:cNvSpPr>
                <a:spLocks noGrp="1" noRot="1" noChangeAspect="1" noMove="1" noResize="1" noEditPoints="1" noAdjustHandles="1" noChangeArrowheads="1" noChangeShapeType="1" noTextEdit="1"/>
              </p:cNvSpPr>
              <p:nvPr>
                <p:ph idx="1"/>
              </p:nvPr>
            </p:nvSpPr>
            <p:spPr>
              <a:blipFill>
                <a:blip r:embed="rId3"/>
                <a:stretch>
                  <a:fillRect l="-1217" t="-2381" r="-1971"/>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715530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SUBTRACTING A LOW-ORDER TERM </a:t>
            </a:r>
            <a:r>
              <a:rPr lang="en-US" sz="2200" dirty="0"/>
              <a:t>(continued)</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18</a:t>
            </a:fld>
            <a:endParaRPr lang="en-US" dirty="0"/>
          </a:p>
        </p:txBody>
      </p:sp>
      <p:sp>
        <p:nvSpPr>
          <p:cNvPr id="4" name="Content Placeholder 3">
            <a:extLst>
              <a:ext uri="{FF2B5EF4-FFF2-40B4-BE49-F238E27FC236}">
                <a16:creationId xmlns:a16="http://schemas.microsoft.com/office/drawing/2014/main" id="{819CE729-21A8-470B-8BF1-405CABC95CE9}"/>
              </a:ext>
            </a:extLst>
          </p:cNvPr>
          <p:cNvSpPr>
            <a:spLocks noGrp="1"/>
          </p:cNvSpPr>
          <p:nvPr>
            <p:ph idx="1"/>
          </p:nvPr>
        </p:nvSpPr>
        <p:spPr/>
        <p:txBody>
          <a:bodyPr/>
          <a:lstStyle/>
          <a:p>
            <a:r>
              <a:rPr lang="en-US" b="1" i="1" dirty="0"/>
              <a:t>Be careful when using asymptotic notation</a:t>
            </a:r>
          </a:p>
        </p:txBody>
      </p:sp>
      <p:pic>
        <p:nvPicPr>
          <p:cNvPr id="5" name="Picture 4" descr="Text, letter&#10;&#10;Description automatically generated">
            <a:extLst>
              <a:ext uri="{FF2B5EF4-FFF2-40B4-BE49-F238E27FC236}">
                <a16:creationId xmlns:a16="http://schemas.microsoft.com/office/drawing/2014/main" id="{A95E5DEF-05CF-41E1-93CD-E6DC16FA3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2427200"/>
            <a:ext cx="10596640" cy="3952904"/>
          </a:xfrm>
          <a:prstGeom prst="rect">
            <a:avLst/>
          </a:prstGeom>
        </p:spPr>
      </p:pic>
    </p:spTree>
    <p:custDataLst>
      <p:tags r:id="rId1"/>
    </p:custDataLst>
    <p:extLst>
      <p:ext uri="{BB962C8B-B14F-4D97-AF65-F5344CB8AC3E}">
        <p14:creationId xmlns:p14="http://schemas.microsoft.com/office/powerpoint/2010/main" val="878668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5E4FA-04E2-410A-B59E-E51EF61CE389}"/>
              </a:ext>
            </a:extLst>
          </p:cNvPr>
          <p:cNvSpPr>
            <a:spLocks noGrp="1"/>
          </p:cNvSpPr>
          <p:nvPr>
            <p:ph type="title"/>
          </p:nvPr>
        </p:nvSpPr>
        <p:spPr>
          <a:xfrm>
            <a:off x="839789" y="457200"/>
            <a:ext cx="9302831" cy="1600200"/>
          </a:xfrm>
        </p:spPr>
        <p:txBody>
          <a:bodyPr anchor="t"/>
          <a:lstStyle/>
          <a:p>
            <a:r>
              <a:rPr lang="en-US" dirty="0"/>
              <a:t>RECURSION TREES</a:t>
            </a:r>
          </a:p>
        </p:txBody>
      </p:sp>
      <p:sp>
        <p:nvSpPr>
          <p:cNvPr id="4" name="Text Placeholder 3">
            <a:extLst>
              <a:ext uri="{FF2B5EF4-FFF2-40B4-BE49-F238E27FC236}">
                <a16:creationId xmlns:a16="http://schemas.microsoft.com/office/drawing/2014/main" id="{61B028CC-B11B-4D4F-B662-5C6763F08C65}"/>
              </a:ext>
            </a:extLst>
          </p:cNvPr>
          <p:cNvSpPr>
            <a:spLocks noGrp="1"/>
          </p:cNvSpPr>
          <p:nvPr>
            <p:ph type="body" sz="half" idx="2"/>
          </p:nvPr>
        </p:nvSpPr>
        <p:spPr>
          <a:xfrm>
            <a:off x="839789" y="1151906"/>
            <a:ext cx="10539490" cy="4717082"/>
          </a:xfrm>
        </p:spPr>
        <p:txBody>
          <a:bodyPr>
            <a:normAutofit/>
          </a:bodyPr>
          <a:lstStyle/>
          <a:p>
            <a:r>
              <a:rPr lang="en-US" sz="2800" dirty="0"/>
              <a:t>Use to generate a guess. Then verify by substitution method.</a:t>
            </a:r>
          </a:p>
          <a:p>
            <a:r>
              <a:rPr lang="en-US" sz="2800" b="1" i="1" dirty="0"/>
              <a:t>Example:</a:t>
            </a:r>
          </a:p>
        </p:txBody>
      </p:sp>
      <p:sp>
        <p:nvSpPr>
          <p:cNvPr id="5" name="Slide Number Placeholder 4">
            <a:extLst>
              <a:ext uri="{FF2B5EF4-FFF2-40B4-BE49-F238E27FC236}">
                <a16:creationId xmlns:a16="http://schemas.microsoft.com/office/drawing/2014/main" id="{AA081510-2066-4208-AF3B-C66082806184}"/>
              </a:ext>
            </a:extLst>
          </p:cNvPr>
          <p:cNvSpPr>
            <a:spLocks noGrp="1"/>
          </p:cNvSpPr>
          <p:nvPr>
            <p:ph type="sldNum" sz="quarter" idx="11"/>
          </p:nvPr>
        </p:nvSpPr>
        <p:spPr/>
        <p:txBody>
          <a:bodyPr/>
          <a:lstStyle/>
          <a:p>
            <a:fld id="{1C97C5FE-EAAB-4B0D-9845-9B0C19A6F892}" type="slidenum">
              <a:rPr lang="en-US" smtClean="0"/>
              <a:pPr/>
              <a:t>19</a:t>
            </a:fld>
            <a:endParaRPr lang="en-US" dirty="0"/>
          </a:p>
        </p:txBody>
      </p:sp>
      <p:pic>
        <p:nvPicPr>
          <p:cNvPr id="7" name="Content Placeholder 9">
            <a:extLst>
              <a:ext uri="{FF2B5EF4-FFF2-40B4-BE49-F238E27FC236}">
                <a16:creationId xmlns:a16="http://schemas.microsoft.com/office/drawing/2014/main" id="{D9D25C6A-7BA3-429C-BCC7-BCEBA1EBC69C}"/>
              </a:ext>
            </a:extLst>
          </p:cNvPr>
          <p:cNvPicPr>
            <a:picLocks noChangeAspect="1"/>
          </p:cNvPicPr>
          <p:nvPr/>
        </p:nvPicPr>
        <p:blipFill rotWithShape="1">
          <a:blip r:embed="rId4">
            <a:extLst>
              <a:ext uri="{28A0092B-C50C-407E-A947-70E740481C1C}">
                <a14:useLocalDpi xmlns:a14="http://schemas.microsoft.com/office/drawing/2010/main" val="0"/>
              </a:ext>
            </a:extLst>
          </a:blip>
          <a:srcRect l="8125" t="39750" b="54968"/>
          <a:stretch/>
        </p:blipFill>
        <p:spPr>
          <a:xfrm>
            <a:off x="1397971" y="2291715"/>
            <a:ext cx="6617791" cy="380234"/>
          </a:xfrm>
          <a:prstGeom prst="rect">
            <a:avLst/>
          </a:prstGeom>
          <a:effectLst>
            <a:softEdge rad="0"/>
          </a:effectLst>
        </p:spPr>
      </p:pic>
      <p:pic>
        <p:nvPicPr>
          <p:cNvPr id="6" name="Picture 5">
            <a:extLst>
              <a:ext uri="{FF2B5EF4-FFF2-40B4-BE49-F238E27FC236}">
                <a16:creationId xmlns:a16="http://schemas.microsoft.com/office/drawing/2014/main" id="{40E7512B-94BD-4689-971D-1227257EDF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3299" y="1581087"/>
            <a:ext cx="7067602" cy="804868"/>
          </a:xfrm>
          <a:prstGeom prst="rect">
            <a:avLst/>
          </a:prstGeom>
        </p:spPr>
      </p:pic>
      <p:pic>
        <p:nvPicPr>
          <p:cNvPr id="10" name="Content Placeholder 9">
            <a:extLst>
              <a:ext uri="{FF2B5EF4-FFF2-40B4-BE49-F238E27FC236}">
                <a16:creationId xmlns:a16="http://schemas.microsoft.com/office/drawing/2014/main" id="{8E103B19-E414-449D-828C-EAABC08F1B31}"/>
              </a:ext>
            </a:extLst>
          </p:cNvPr>
          <p:cNvPicPr>
            <a:picLocks noChangeAspect="1"/>
          </p:cNvPicPr>
          <p:nvPr/>
        </p:nvPicPr>
        <p:blipFill rotWithShape="1">
          <a:blip r:embed="rId6">
            <a:extLst>
              <a:ext uri="{28A0092B-C50C-407E-A947-70E740481C1C}">
                <a14:useLocalDpi xmlns:a14="http://schemas.microsoft.com/office/drawing/2010/main" val="0"/>
              </a:ext>
            </a:extLst>
          </a:blip>
          <a:srcRect t="39750"/>
          <a:stretch/>
        </p:blipFill>
        <p:spPr>
          <a:xfrm>
            <a:off x="812721" y="2291715"/>
            <a:ext cx="7203041" cy="4336914"/>
          </a:xfrm>
          <a:prstGeom prst="rect">
            <a:avLst/>
          </a:prstGeom>
          <a:effectLst>
            <a:softEdge rad="0"/>
          </a:effectLst>
        </p:spPr>
      </p:pic>
      <p:pic>
        <p:nvPicPr>
          <p:cNvPr id="11" name="Content Placeholder 9">
            <a:extLst>
              <a:ext uri="{FF2B5EF4-FFF2-40B4-BE49-F238E27FC236}">
                <a16:creationId xmlns:a16="http://schemas.microsoft.com/office/drawing/2014/main" id="{0BD1F7BC-C0EA-4C05-B775-5FBFEA5B871C}"/>
              </a:ext>
            </a:extLst>
          </p:cNvPr>
          <p:cNvPicPr>
            <a:picLocks noChangeAspect="1"/>
          </p:cNvPicPr>
          <p:nvPr/>
        </p:nvPicPr>
        <p:blipFill rotWithShape="1">
          <a:blip r:embed="rId6">
            <a:extLst>
              <a:ext uri="{28A0092B-C50C-407E-A947-70E740481C1C}">
                <a14:useLocalDpi xmlns:a14="http://schemas.microsoft.com/office/drawing/2010/main" val="0"/>
              </a:ext>
            </a:extLst>
          </a:blip>
          <a:srcRect l="6311" t="39750" b="28477"/>
          <a:stretch/>
        </p:blipFill>
        <p:spPr>
          <a:xfrm>
            <a:off x="1267342" y="2291715"/>
            <a:ext cx="6748420" cy="2287076"/>
          </a:xfrm>
          <a:prstGeom prst="rect">
            <a:avLst/>
          </a:prstGeom>
          <a:effectLst>
            <a:softEdge rad="0"/>
          </a:effectLst>
        </p:spPr>
      </p:pic>
      <p:pic>
        <p:nvPicPr>
          <p:cNvPr id="12" name="Content Placeholder 9">
            <a:extLst>
              <a:ext uri="{FF2B5EF4-FFF2-40B4-BE49-F238E27FC236}">
                <a16:creationId xmlns:a16="http://schemas.microsoft.com/office/drawing/2014/main" id="{9A538D6A-3C93-494F-A5CE-CB3A974773C8}"/>
              </a:ext>
            </a:extLst>
          </p:cNvPr>
          <p:cNvPicPr>
            <a:picLocks noChangeAspect="1"/>
          </p:cNvPicPr>
          <p:nvPr/>
        </p:nvPicPr>
        <p:blipFill rotWithShape="1">
          <a:blip r:embed="rId7">
            <a:extLst>
              <a:ext uri="{28A0092B-C50C-407E-A947-70E740481C1C}">
                <a14:useLocalDpi xmlns:a14="http://schemas.microsoft.com/office/drawing/2010/main" val="0"/>
              </a:ext>
            </a:extLst>
          </a:blip>
          <a:srcRect l="6687" t="39750" b="40902"/>
          <a:stretch/>
        </p:blipFill>
        <p:spPr>
          <a:xfrm>
            <a:off x="1294410" y="2291715"/>
            <a:ext cx="6721352" cy="1392684"/>
          </a:xfrm>
          <a:prstGeom prst="rect">
            <a:avLst/>
          </a:prstGeom>
          <a:effectLst>
            <a:softEdge rad="0"/>
          </a:effectLst>
        </p:spPr>
      </p:pic>
      <p:sp>
        <p:nvSpPr>
          <p:cNvPr id="13" name="Rectangle 12">
            <a:extLst>
              <a:ext uri="{FF2B5EF4-FFF2-40B4-BE49-F238E27FC236}">
                <a16:creationId xmlns:a16="http://schemas.microsoft.com/office/drawing/2014/main" id="{5820BFA6-A6B5-4CC3-90B5-742B961CD38B}"/>
              </a:ext>
            </a:extLst>
          </p:cNvPr>
          <p:cNvSpPr/>
          <p:nvPr/>
        </p:nvSpPr>
        <p:spPr>
          <a:xfrm>
            <a:off x="3848519" y="6400800"/>
            <a:ext cx="391885" cy="361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Content Placeholder 6">
                <a:extLst>
                  <a:ext uri="{FF2B5EF4-FFF2-40B4-BE49-F238E27FC236}">
                    <a16:creationId xmlns:a16="http://schemas.microsoft.com/office/drawing/2014/main" id="{69D5BD09-8525-455C-A537-79EA11B4574A}"/>
                  </a:ext>
                </a:extLst>
              </p:cNvPr>
              <p:cNvSpPr txBox="1">
                <a:spLocks/>
              </p:cNvSpPr>
              <p:nvPr/>
            </p:nvSpPr>
            <p:spPr>
              <a:xfrm>
                <a:off x="8474332" y="5031335"/>
                <a:ext cx="3310745" cy="1166208"/>
              </a:xfrm>
              <a:prstGeom prst="rect">
                <a:avLst/>
              </a:prstGeom>
              <a:solidFill>
                <a:schemeClr val="accent1"/>
              </a:solidFill>
              <a:effectLst>
                <a:outerShdw blurRad="50800" dist="38100" dir="2700000" algn="tl" rotWithShape="0">
                  <a:prstClr val="black">
                    <a:alpha val="40000"/>
                  </a:prstClr>
                </a:outerShdw>
              </a:effectLst>
            </p:spPr>
            <p:txBody>
              <a:bodyPr vert="horz" lIns="91440" tIns="45720" rIns="91440" bIns="45720" rtlCol="0" anchor="t" anchorCtr="1">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solidFill>
                  </a:rPr>
                  <a:t>For simplicity, assume that </a:t>
                </a:r>
                <a14:m>
                  <m:oMath xmlns:m="http://schemas.openxmlformats.org/officeDocument/2006/math">
                    <m:r>
                      <a:rPr lang="en-US" sz="2200" i="1" dirty="0" smtClean="0">
                        <a:solidFill>
                          <a:schemeClr val="bg1"/>
                        </a:solidFill>
                        <a:latin typeface="Cambria Math" panose="02040503050406030204" pitchFamily="18" charset="0"/>
                      </a:rPr>
                      <m:t>𝑛</m:t>
                    </m:r>
                  </m:oMath>
                </a14:m>
                <a:r>
                  <a:rPr lang="en-US" sz="2200" dirty="0">
                    <a:solidFill>
                      <a:schemeClr val="bg1"/>
                    </a:solidFill>
                  </a:rPr>
                  <a:t> is a power of 4 and the base case is </a:t>
                </a:r>
                <a14:m>
                  <m:oMath xmlns:m="http://schemas.openxmlformats.org/officeDocument/2006/math">
                    <m:r>
                      <a:rPr lang="en-US" sz="2200" i="1" dirty="0" smtClean="0">
                        <a:solidFill>
                          <a:schemeClr val="bg1"/>
                        </a:solidFill>
                        <a:latin typeface="Cambria Math" panose="02040503050406030204" pitchFamily="18" charset="0"/>
                      </a:rPr>
                      <m:t>𝑇</m:t>
                    </m:r>
                    <m:r>
                      <a:rPr lang="en-US" sz="2200" i="1" dirty="0" smtClean="0">
                        <a:solidFill>
                          <a:schemeClr val="bg1"/>
                        </a:solidFill>
                        <a:latin typeface="Cambria Math" panose="02040503050406030204" pitchFamily="18" charset="0"/>
                      </a:rPr>
                      <m:t>(1)=</m:t>
                    </m:r>
                    <m:r>
                      <m:rPr>
                        <m:sty m:val="p"/>
                      </m:rPr>
                      <a:rPr lang="el-GR" sz="2200" i="0" dirty="0" smtClean="0">
                        <a:solidFill>
                          <a:schemeClr val="bg1"/>
                        </a:solidFill>
                        <a:latin typeface="Cambria Math" panose="02040503050406030204" pitchFamily="18" charset="0"/>
                      </a:rPr>
                      <m:t>Θ</m:t>
                    </m:r>
                    <m:r>
                      <a:rPr lang="en-US" sz="2200" i="1" dirty="0" smtClean="0">
                        <a:solidFill>
                          <a:schemeClr val="bg1"/>
                        </a:solidFill>
                        <a:latin typeface="Cambria Math" panose="02040503050406030204" pitchFamily="18" charset="0"/>
                      </a:rPr>
                      <m:t>(1)</m:t>
                    </m:r>
                  </m:oMath>
                </a14:m>
                <a:r>
                  <a:rPr lang="en-US" sz="2200" dirty="0">
                    <a:solidFill>
                      <a:schemeClr val="bg1"/>
                    </a:solidFill>
                  </a:rPr>
                  <a:t>.</a:t>
                </a:r>
              </a:p>
            </p:txBody>
          </p:sp>
        </mc:Choice>
        <mc:Fallback xmlns="">
          <p:sp>
            <p:nvSpPr>
              <p:cNvPr id="14" name="Content Placeholder 6">
                <a:extLst>
                  <a:ext uri="{FF2B5EF4-FFF2-40B4-BE49-F238E27FC236}">
                    <a16:creationId xmlns:a16="http://schemas.microsoft.com/office/drawing/2014/main" id="{69D5BD09-8525-455C-A537-79EA11B4574A}"/>
                  </a:ext>
                </a:extLst>
              </p:cNvPr>
              <p:cNvSpPr txBox="1">
                <a:spLocks noRot="1" noChangeAspect="1" noMove="1" noResize="1" noEditPoints="1" noAdjustHandles="1" noChangeArrowheads="1" noChangeShapeType="1" noTextEdit="1"/>
              </p:cNvSpPr>
              <p:nvPr/>
            </p:nvSpPr>
            <p:spPr>
              <a:xfrm>
                <a:off x="8474332" y="5031335"/>
                <a:ext cx="3310745" cy="1166208"/>
              </a:xfrm>
              <a:prstGeom prst="rect">
                <a:avLst/>
              </a:prstGeom>
              <a:blipFill>
                <a:blip r:embed="rId8"/>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32503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A609A-69DD-42DA-9B46-0D9F76A798CB}"/>
              </a:ext>
            </a:extLst>
          </p:cNvPr>
          <p:cNvSpPr>
            <a:spLocks noGrp="1"/>
          </p:cNvSpPr>
          <p:nvPr>
            <p:ph type="title"/>
          </p:nvPr>
        </p:nvSpPr>
        <p:spPr>
          <a:xfrm>
            <a:off x="831850" y="1709738"/>
            <a:ext cx="10515600" cy="2852737"/>
          </a:xfrm>
        </p:spPr>
        <p:txBody>
          <a:bodyPr/>
          <a:lstStyle/>
          <a:p>
            <a:r>
              <a:rPr lang="en-US" dirty="0"/>
              <a:t>LECTURE NOTES FOR CHAPTER 4</a:t>
            </a:r>
          </a:p>
        </p:txBody>
      </p:sp>
      <p:sp>
        <p:nvSpPr>
          <p:cNvPr id="3" name="Text Placeholder 2">
            <a:extLst>
              <a:ext uri="{FF2B5EF4-FFF2-40B4-BE49-F238E27FC236}">
                <a16:creationId xmlns:a16="http://schemas.microsoft.com/office/drawing/2014/main" id="{7DA0BEC0-D53C-44CA-8A5A-7F98146455C7}"/>
              </a:ext>
            </a:extLst>
          </p:cNvPr>
          <p:cNvSpPr>
            <a:spLocks noGrp="1"/>
          </p:cNvSpPr>
          <p:nvPr>
            <p:ph type="body" idx="1"/>
          </p:nvPr>
        </p:nvSpPr>
        <p:spPr>
          <a:xfrm>
            <a:off x="831850" y="4589463"/>
            <a:ext cx="10515600" cy="1500187"/>
          </a:xfrm>
        </p:spPr>
        <p:txBody>
          <a:bodyPr/>
          <a:lstStyle/>
          <a:p>
            <a:r>
              <a:rPr lang="en-US" sz="4000" dirty="0"/>
              <a:t>Divide-and-Conquer</a:t>
            </a:r>
          </a:p>
        </p:txBody>
      </p:sp>
      <p:sp>
        <p:nvSpPr>
          <p:cNvPr id="7" name="Slide Number Placeholder 6">
            <a:extLst>
              <a:ext uri="{FF2B5EF4-FFF2-40B4-BE49-F238E27FC236}">
                <a16:creationId xmlns:a16="http://schemas.microsoft.com/office/drawing/2014/main" id="{2F1100C7-E96F-466C-B304-FC207CDF802F}"/>
              </a:ext>
            </a:extLst>
          </p:cNvPr>
          <p:cNvSpPr>
            <a:spLocks noGrp="1"/>
          </p:cNvSpPr>
          <p:nvPr>
            <p:ph type="sldNum" sz="quarter" idx="12"/>
          </p:nvPr>
        </p:nvSpPr>
        <p:spPr/>
        <p:txBody>
          <a:bodyPr/>
          <a:lstStyle/>
          <a:p>
            <a:fld id="{1C97C5FE-EAAB-4B0D-9845-9B0C19A6F892}" type="slidenum">
              <a:rPr lang="en-US" smtClean="0"/>
              <a:t>2</a:t>
            </a:fld>
            <a:endParaRPr lang="en-US" dirty="0"/>
          </a:p>
        </p:txBody>
      </p:sp>
    </p:spTree>
    <p:custDataLst>
      <p:tags r:id="rId1"/>
    </p:custDataLst>
    <p:extLst>
      <p:ext uri="{BB962C8B-B14F-4D97-AF65-F5344CB8AC3E}">
        <p14:creationId xmlns:p14="http://schemas.microsoft.com/office/powerpoint/2010/main" val="4102523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5E4FA-04E2-410A-B59E-E51EF61CE389}"/>
              </a:ext>
            </a:extLst>
          </p:cNvPr>
          <p:cNvSpPr>
            <a:spLocks noGrp="1"/>
          </p:cNvSpPr>
          <p:nvPr>
            <p:ph type="title"/>
          </p:nvPr>
        </p:nvSpPr>
        <p:spPr>
          <a:xfrm>
            <a:off x="839789" y="457200"/>
            <a:ext cx="9302831" cy="1600200"/>
          </a:xfrm>
        </p:spPr>
        <p:txBody>
          <a:bodyPr anchor="t"/>
          <a:lstStyle/>
          <a:p>
            <a:r>
              <a:rPr lang="en-US" dirty="0"/>
              <a:t>RECURSION TREES </a:t>
            </a:r>
            <a:r>
              <a:rPr lang="en-US" sz="2200" dirty="0"/>
              <a:t>(continued)</a:t>
            </a:r>
          </a:p>
        </p:txBody>
      </p:sp>
      <p:sp>
        <p:nvSpPr>
          <p:cNvPr id="5" name="Slide Number Placeholder 4">
            <a:extLst>
              <a:ext uri="{FF2B5EF4-FFF2-40B4-BE49-F238E27FC236}">
                <a16:creationId xmlns:a16="http://schemas.microsoft.com/office/drawing/2014/main" id="{AA081510-2066-4208-AF3B-C66082806184}"/>
              </a:ext>
            </a:extLst>
          </p:cNvPr>
          <p:cNvSpPr>
            <a:spLocks noGrp="1"/>
          </p:cNvSpPr>
          <p:nvPr>
            <p:ph type="sldNum" sz="quarter" idx="11"/>
          </p:nvPr>
        </p:nvSpPr>
        <p:spPr/>
        <p:txBody>
          <a:bodyPr/>
          <a:lstStyle/>
          <a:p>
            <a:fld id="{1C97C5FE-EAAB-4B0D-9845-9B0C19A6F892}" type="slidenum">
              <a:rPr lang="en-US" smtClean="0"/>
              <a:pPr/>
              <a:t>20</a:t>
            </a:fld>
            <a:endParaRPr lang="en-US" dirty="0"/>
          </a:p>
        </p:txBody>
      </p:sp>
      <p:pic>
        <p:nvPicPr>
          <p:cNvPr id="6" name="Picture 5">
            <a:extLst>
              <a:ext uri="{FF2B5EF4-FFF2-40B4-BE49-F238E27FC236}">
                <a16:creationId xmlns:a16="http://schemas.microsoft.com/office/drawing/2014/main" id="{40E7512B-94BD-4689-971D-1227257EDF4C}"/>
              </a:ext>
            </a:extLst>
          </p:cNvPr>
          <p:cNvPicPr>
            <a:picLocks noChangeAspect="1"/>
          </p:cNvPicPr>
          <p:nvPr/>
        </p:nvPicPr>
        <p:blipFill rotWithShape="1">
          <a:blip r:embed="rId4">
            <a:extLst>
              <a:ext uri="{28A0092B-C50C-407E-A947-70E740481C1C}">
                <a14:useLocalDpi xmlns:a14="http://schemas.microsoft.com/office/drawing/2010/main" val="0"/>
              </a:ext>
            </a:extLst>
          </a:blip>
          <a:srcRect t="7416" b="35563"/>
          <a:stretch/>
        </p:blipFill>
        <p:spPr>
          <a:xfrm>
            <a:off x="839789" y="1169815"/>
            <a:ext cx="8364503" cy="2499383"/>
          </a:xfrm>
          <a:prstGeom prst="rect">
            <a:avLst/>
          </a:prstGeom>
        </p:spPr>
      </p:pic>
      <p:pic>
        <p:nvPicPr>
          <p:cNvPr id="17" name="Picture 16" descr="Text&#10;&#10;Description automatically generated">
            <a:extLst>
              <a:ext uri="{FF2B5EF4-FFF2-40B4-BE49-F238E27FC236}">
                <a16:creationId xmlns:a16="http://schemas.microsoft.com/office/drawing/2014/main" id="{0660377E-BADC-4A4D-A4EB-8F2D8D4E2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789" y="3669198"/>
            <a:ext cx="3544969" cy="3008361"/>
          </a:xfrm>
          <a:prstGeom prst="rect">
            <a:avLst/>
          </a:prstGeom>
        </p:spPr>
      </p:pic>
      <mc:AlternateContent xmlns:mc="http://schemas.openxmlformats.org/markup-compatibility/2006" xmlns:a14="http://schemas.microsoft.com/office/drawing/2010/main">
        <mc:Choice Requires="a14">
          <p:sp>
            <p:nvSpPr>
              <p:cNvPr id="18" name="Content Placeholder 6">
                <a:extLst>
                  <a:ext uri="{FF2B5EF4-FFF2-40B4-BE49-F238E27FC236}">
                    <a16:creationId xmlns:a16="http://schemas.microsoft.com/office/drawing/2014/main" id="{369DF0D0-1ECA-4E35-8952-E4F8CF29BE0F}"/>
                  </a:ext>
                </a:extLst>
              </p:cNvPr>
              <p:cNvSpPr txBox="1">
                <a:spLocks/>
              </p:cNvSpPr>
              <p:nvPr/>
            </p:nvSpPr>
            <p:spPr>
              <a:xfrm>
                <a:off x="5581403" y="5234592"/>
                <a:ext cx="5562407" cy="1166208"/>
              </a:xfrm>
              <a:prstGeom prst="rect">
                <a:avLst/>
              </a:prstGeom>
              <a:solidFill>
                <a:schemeClr val="accent1"/>
              </a:solidFill>
              <a:effectLst>
                <a:outerShdw blurRad="50800" dist="38100" dir="2700000" algn="tl" rotWithShape="0">
                  <a:prstClr val="black">
                    <a:alpha val="40000"/>
                  </a:prstClr>
                </a:outerShdw>
              </a:effectLst>
            </p:spPr>
            <p:txBody>
              <a:bodyPr vert="horz" lIns="91440" tIns="45720" rIns="91440" bIns="45720" rtlCol="0" anchor="t" anchorCtr="1">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i="1" dirty="0">
                    <a:solidFill>
                      <a:schemeClr val="bg1"/>
                    </a:solidFill>
                  </a:rPr>
                  <a:t>Idea: </a:t>
                </a:r>
                <a:r>
                  <a:rPr lang="en-US" sz="2200" dirty="0">
                    <a:solidFill>
                      <a:schemeClr val="bg1"/>
                    </a:solidFill>
                  </a:rPr>
                  <a:t>Coefficients of </a:t>
                </a:r>
                <a14:m>
                  <m:oMath xmlns:m="http://schemas.openxmlformats.org/officeDocument/2006/math">
                    <m:r>
                      <a:rPr lang="en-US" sz="2200" i="1" dirty="0" smtClean="0">
                        <a:solidFill>
                          <a:schemeClr val="bg1"/>
                        </a:solidFill>
                        <a:latin typeface="Cambria Math" panose="02040503050406030204" pitchFamily="18" charset="0"/>
                      </a:rPr>
                      <m:t>𝑐𝑛</m:t>
                    </m:r>
                    <m:r>
                      <a:rPr lang="en-US" sz="2200" i="1" baseline="30000" dirty="0" smtClean="0">
                        <a:solidFill>
                          <a:schemeClr val="bg1"/>
                        </a:solidFill>
                        <a:latin typeface="Cambria Math" panose="02040503050406030204" pitchFamily="18" charset="0"/>
                      </a:rPr>
                      <m:t>2</m:t>
                    </m:r>
                  </m:oMath>
                </a14:m>
                <a:r>
                  <a:rPr lang="en-US" sz="2200" dirty="0">
                    <a:solidFill>
                      <a:schemeClr val="bg1"/>
                    </a:solidFill>
                  </a:rPr>
                  <a:t> form a decreasing geometric series. Bound it by an infinite series, and get a bound of 16/13 on the coefficients.</a:t>
                </a:r>
              </a:p>
            </p:txBody>
          </p:sp>
        </mc:Choice>
        <mc:Fallback xmlns="">
          <p:sp>
            <p:nvSpPr>
              <p:cNvPr id="18" name="Content Placeholder 6">
                <a:extLst>
                  <a:ext uri="{FF2B5EF4-FFF2-40B4-BE49-F238E27FC236}">
                    <a16:creationId xmlns:a16="http://schemas.microsoft.com/office/drawing/2014/main" id="{369DF0D0-1ECA-4E35-8952-E4F8CF29BE0F}"/>
                  </a:ext>
                </a:extLst>
              </p:cNvPr>
              <p:cNvSpPr txBox="1">
                <a:spLocks noRot="1" noChangeAspect="1" noMove="1" noResize="1" noEditPoints="1" noAdjustHandles="1" noChangeArrowheads="1" noChangeShapeType="1" noTextEdit="1"/>
              </p:cNvSpPr>
              <p:nvPr/>
            </p:nvSpPr>
            <p:spPr>
              <a:xfrm>
                <a:off x="5581403" y="5234592"/>
                <a:ext cx="5562407" cy="1166208"/>
              </a:xfrm>
              <a:prstGeom prst="rect">
                <a:avLst/>
              </a:prstGeom>
              <a:blipFill>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182164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5E4FA-04E2-410A-B59E-E51EF61CE389}"/>
              </a:ext>
            </a:extLst>
          </p:cNvPr>
          <p:cNvSpPr>
            <a:spLocks noGrp="1"/>
          </p:cNvSpPr>
          <p:nvPr>
            <p:ph type="title"/>
          </p:nvPr>
        </p:nvSpPr>
        <p:spPr>
          <a:xfrm>
            <a:off x="839789" y="457200"/>
            <a:ext cx="9302831" cy="1600200"/>
          </a:xfrm>
        </p:spPr>
        <p:txBody>
          <a:bodyPr anchor="t"/>
          <a:lstStyle/>
          <a:p>
            <a:r>
              <a:rPr lang="en-US" dirty="0"/>
              <a:t>RECURSION TREES </a:t>
            </a:r>
            <a:r>
              <a:rPr lang="en-US" sz="2200" dirty="0"/>
              <a:t>(continued)</a:t>
            </a:r>
          </a:p>
        </p:txBody>
      </p:sp>
      <p:sp>
        <p:nvSpPr>
          <p:cNvPr id="5" name="Slide Number Placeholder 4">
            <a:extLst>
              <a:ext uri="{FF2B5EF4-FFF2-40B4-BE49-F238E27FC236}">
                <a16:creationId xmlns:a16="http://schemas.microsoft.com/office/drawing/2014/main" id="{AA081510-2066-4208-AF3B-C66082806184}"/>
              </a:ext>
            </a:extLst>
          </p:cNvPr>
          <p:cNvSpPr>
            <a:spLocks noGrp="1"/>
          </p:cNvSpPr>
          <p:nvPr>
            <p:ph type="sldNum" sz="quarter" idx="11"/>
          </p:nvPr>
        </p:nvSpPr>
        <p:spPr/>
        <p:txBody>
          <a:bodyPr/>
          <a:lstStyle/>
          <a:p>
            <a:fld id="{1C97C5FE-EAAB-4B0D-9845-9B0C19A6F892}" type="slidenum">
              <a:rPr lang="en-US" smtClean="0"/>
              <a:pPr/>
              <a:t>21</a:t>
            </a:fld>
            <a:endParaRPr lang="en-US" dirty="0"/>
          </a:p>
        </p:txBody>
      </p:sp>
      <p:pic>
        <p:nvPicPr>
          <p:cNvPr id="6" name="Picture 5">
            <a:extLst>
              <a:ext uri="{FF2B5EF4-FFF2-40B4-BE49-F238E27FC236}">
                <a16:creationId xmlns:a16="http://schemas.microsoft.com/office/drawing/2014/main" id="{40E7512B-94BD-4689-971D-1227257EDF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8681" y="1257300"/>
            <a:ext cx="9681204" cy="4334608"/>
          </a:xfrm>
          <a:prstGeom prst="rect">
            <a:avLst/>
          </a:prstGeom>
        </p:spPr>
      </p:pic>
    </p:spTree>
    <p:custDataLst>
      <p:tags r:id="rId1"/>
    </p:custDataLst>
    <p:extLst>
      <p:ext uri="{BB962C8B-B14F-4D97-AF65-F5344CB8AC3E}">
        <p14:creationId xmlns:p14="http://schemas.microsoft.com/office/powerpoint/2010/main" val="303229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RECURSION TREES </a:t>
            </a:r>
            <a:r>
              <a:rPr lang="en-US" sz="2200" dirty="0"/>
              <a:t>(continued)</a:t>
            </a:r>
          </a:p>
        </p:txBody>
      </p:sp>
      <p:pic>
        <p:nvPicPr>
          <p:cNvPr id="5" name="Content Placeholder 4">
            <a:extLst>
              <a:ext uri="{FF2B5EF4-FFF2-40B4-BE49-F238E27FC236}">
                <a16:creationId xmlns:a16="http://schemas.microsoft.com/office/drawing/2014/main" id="{93F51D97-D7A0-4051-BA2E-5584174D04EF}"/>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838199" y="1828871"/>
            <a:ext cx="10838813" cy="803415"/>
          </a:xfrm>
        </p:spPr>
      </p:pic>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22</a:t>
            </a:fld>
            <a:endParaRPr lang="en-US" dirty="0"/>
          </a:p>
        </p:txBody>
      </p:sp>
      <p:sp>
        <p:nvSpPr>
          <p:cNvPr id="6" name="Text Placeholder 3">
            <a:extLst>
              <a:ext uri="{FF2B5EF4-FFF2-40B4-BE49-F238E27FC236}">
                <a16:creationId xmlns:a16="http://schemas.microsoft.com/office/drawing/2014/main" id="{62A336F9-25E8-4F4D-BD1A-83AF76913EEB}"/>
              </a:ext>
            </a:extLst>
          </p:cNvPr>
          <p:cNvSpPr txBox="1">
            <a:spLocks/>
          </p:cNvSpPr>
          <p:nvPr/>
        </p:nvSpPr>
        <p:spPr>
          <a:xfrm>
            <a:off x="838199" y="1272486"/>
            <a:ext cx="10539490" cy="4717082"/>
          </a:xfrm>
          <a:prstGeom prst="rect">
            <a:avLst/>
          </a:prstGeom>
        </p:spPr>
        <p:txBody>
          <a:bodyPr>
            <a:norm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685800" indent="-342900"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t>Irregular Example:</a:t>
            </a:r>
          </a:p>
        </p:txBody>
      </p:sp>
      <p:pic>
        <p:nvPicPr>
          <p:cNvPr id="4" name="Picture 3" descr="Text&#10;&#10;Description automatically generated">
            <a:extLst>
              <a:ext uri="{FF2B5EF4-FFF2-40B4-BE49-F238E27FC236}">
                <a16:creationId xmlns:a16="http://schemas.microsoft.com/office/drawing/2014/main" id="{A3B92A50-99CA-423A-A064-EF003637C8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2840260"/>
            <a:ext cx="10677603" cy="2071703"/>
          </a:xfrm>
          <a:prstGeom prst="rect">
            <a:avLst/>
          </a:prstGeom>
        </p:spPr>
      </p:pic>
    </p:spTree>
    <p:custDataLst>
      <p:tags r:id="rId1"/>
    </p:custDataLst>
    <p:extLst>
      <p:ext uri="{BB962C8B-B14F-4D97-AF65-F5344CB8AC3E}">
        <p14:creationId xmlns:p14="http://schemas.microsoft.com/office/powerpoint/2010/main" val="2211610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RECURSION TREES </a:t>
            </a:r>
            <a:r>
              <a:rPr lang="en-US" sz="2200" dirty="0"/>
              <a:t>(continued)</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23</a:t>
            </a:fld>
            <a:endParaRPr lang="en-US" dirty="0"/>
          </a:p>
        </p:txBody>
      </p:sp>
      <p:sp>
        <p:nvSpPr>
          <p:cNvPr id="6" name="Text Placeholder 3">
            <a:extLst>
              <a:ext uri="{FF2B5EF4-FFF2-40B4-BE49-F238E27FC236}">
                <a16:creationId xmlns:a16="http://schemas.microsoft.com/office/drawing/2014/main" id="{62A336F9-25E8-4F4D-BD1A-83AF76913EEB}"/>
              </a:ext>
            </a:extLst>
          </p:cNvPr>
          <p:cNvSpPr txBox="1">
            <a:spLocks/>
          </p:cNvSpPr>
          <p:nvPr/>
        </p:nvSpPr>
        <p:spPr>
          <a:xfrm>
            <a:off x="838199" y="1272486"/>
            <a:ext cx="3493169" cy="1410556"/>
          </a:xfrm>
          <a:prstGeom prst="rect">
            <a:avLst/>
          </a:prstGeom>
        </p:spPr>
        <p:txBody>
          <a:bodyPr>
            <a:norm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685800" indent="-342900"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t>Irregular Example:</a:t>
            </a:r>
          </a:p>
        </p:txBody>
      </p:sp>
      <p:pic>
        <p:nvPicPr>
          <p:cNvPr id="4" name="Picture 3">
            <a:extLst>
              <a:ext uri="{FF2B5EF4-FFF2-40B4-BE49-F238E27FC236}">
                <a16:creationId xmlns:a16="http://schemas.microsoft.com/office/drawing/2014/main" id="{A3B92A50-99CA-423A-A064-EF003637C8A4}"/>
              </a:ext>
            </a:extLst>
          </p:cNvPr>
          <p:cNvPicPr>
            <a:picLocks noChangeAspect="1"/>
          </p:cNvPicPr>
          <p:nvPr/>
        </p:nvPicPr>
        <p:blipFill rotWithShape="1">
          <a:blip r:embed="rId3">
            <a:extLst>
              <a:ext uri="{28A0092B-C50C-407E-A947-70E740481C1C}">
                <a14:useLocalDpi xmlns:a14="http://schemas.microsoft.com/office/drawing/2010/main" val="0"/>
              </a:ext>
            </a:extLst>
          </a:blip>
          <a:srcRect l="20672" b="55155"/>
          <a:stretch/>
        </p:blipFill>
        <p:spPr>
          <a:xfrm>
            <a:off x="926432" y="1926344"/>
            <a:ext cx="7222894" cy="2693782"/>
          </a:xfrm>
          <a:prstGeom prst="rect">
            <a:avLst/>
          </a:prstGeom>
        </p:spPr>
      </p:pic>
      <mc:AlternateContent xmlns:mc="http://schemas.openxmlformats.org/markup-compatibility/2006" xmlns:a14="http://schemas.microsoft.com/office/drawing/2010/main">
        <mc:Choice Requires="a14">
          <p:sp>
            <p:nvSpPr>
              <p:cNvPr id="9" name="Text Placeholder 3">
                <a:extLst>
                  <a:ext uri="{FF2B5EF4-FFF2-40B4-BE49-F238E27FC236}">
                    <a16:creationId xmlns:a16="http://schemas.microsoft.com/office/drawing/2014/main" id="{9561A707-DE3E-479E-94A7-6B7DBCE31C08}"/>
                  </a:ext>
                </a:extLst>
              </p:cNvPr>
              <p:cNvSpPr txBox="1">
                <a:spLocks/>
              </p:cNvSpPr>
              <p:nvPr/>
            </p:nvSpPr>
            <p:spPr>
              <a:xfrm>
                <a:off x="926432" y="5259190"/>
                <a:ext cx="3493169" cy="1410556"/>
              </a:xfrm>
              <a:prstGeom prst="rect">
                <a:avLst/>
              </a:prstGeom>
            </p:spPr>
            <p:txBody>
              <a:bodyPr>
                <a:norm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685800" indent="-342900"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leftmost branch reaches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 after </a:t>
                </a:r>
                <a14:m>
                  <m:oMath xmlns:m="http://schemas.openxmlformats.org/officeDocument/2006/math">
                    <m:r>
                      <m:rPr>
                        <m:sty m:val="p"/>
                      </m:rPr>
                      <a:rPr lang="en-US" i="1" dirty="0" smtClean="0">
                        <a:latin typeface="Cambria Math" panose="02040503050406030204" pitchFamily="18" charset="0"/>
                      </a:rPr>
                      <m:t>log</m:t>
                    </m:r>
                    <m:r>
                      <a:rPr lang="en-US" i="1" baseline="-25000" dirty="0" smtClean="0">
                        <a:latin typeface="Cambria Math" panose="02040503050406030204" pitchFamily="18" charset="0"/>
                      </a:rPr>
                      <m:t>3</m:t>
                    </m:r>
                    <m:r>
                      <a:rPr lang="en-US" i="1" dirty="0" smtClean="0">
                        <a:latin typeface="Cambria Math" panose="02040503050406030204" pitchFamily="18" charset="0"/>
                      </a:rPr>
                      <m:t>𝑛</m:t>
                    </m:r>
                  </m:oMath>
                </a14:m>
                <a:r>
                  <a:rPr lang="en-US" dirty="0"/>
                  <a:t> levels</a:t>
                </a:r>
              </a:p>
            </p:txBody>
          </p:sp>
        </mc:Choice>
        <mc:Fallback xmlns="">
          <p:sp>
            <p:nvSpPr>
              <p:cNvPr id="9" name="Text Placeholder 3">
                <a:extLst>
                  <a:ext uri="{FF2B5EF4-FFF2-40B4-BE49-F238E27FC236}">
                    <a16:creationId xmlns:a16="http://schemas.microsoft.com/office/drawing/2014/main" id="{9561A707-DE3E-479E-94A7-6B7DBCE31C08}"/>
                  </a:ext>
                </a:extLst>
              </p:cNvPr>
              <p:cNvSpPr txBox="1">
                <a:spLocks noRot="1" noChangeAspect="1" noMove="1" noResize="1" noEditPoints="1" noAdjustHandles="1" noChangeArrowheads="1" noChangeShapeType="1" noTextEdit="1"/>
              </p:cNvSpPr>
              <p:nvPr/>
            </p:nvSpPr>
            <p:spPr>
              <a:xfrm>
                <a:off x="926432" y="5259190"/>
                <a:ext cx="3493169" cy="1410556"/>
              </a:xfrm>
              <a:prstGeom prst="rect">
                <a:avLst/>
              </a:prstGeom>
              <a:blipFill>
                <a:blip r:embed="rId4"/>
                <a:stretch>
                  <a:fillRect l="-3665" t="-7792" b="-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 Placeholder 3">
                <a:extLst>
                  <a:ext uri="{FF2B5EF4-FFF2-40B4-BE49-F238E27FC236}">
                    <a16:creationId xmlns:a16="http://schemas.microsoft.com/office/drawing/2014/main" id="{7E52AD23-F7F2-4691-9685-67337DF0E22E}"/>
                  </a:ext>
                </a:extLst>
              </p:cNvPr>
              <p:cNvSpPr txBox="1">
                <a:spLocks/>
              </p:cNvSpPr>
              <p:nvPr/>
            </p:nvSpPr>
            <p:spPr>
              <a:xfrm>
                <a:off x="3703279" y="5259190"/>
                <a:ext cx="3493169" cy="1410556"/>
              </a:xfrm>
              <a:prstGeom prst="rect">
                <a:avLst/>
              </a:prstGeom>
            </p:spPr>
            <p:txBody>
              <a:bodyPr>
                <a:norm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685800" indent="-342900"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dirty="0"/>
                  <a:t>rightmost branch reaches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 after </a:t>
                </a:r>
                <a14:m>
                  <m:oMath xmlns:m="http://schemas.openxmlformats.org/officeDocument/2006/math">
                    <m:r>
                      <m:rPr>
                        <m:sty m:val="p"/>
                      </m:rPr>
                      <a:rPr lang="en-US" i="1" dirty="0" smtClean="0">
                        <a:latin typeface="Cambria Math" panose="02040503050406030204" pitchFamily="18" charset="0"/>
                      </a:rPr>
                      <m:t>log</m:t>
                    </m:r>
                    <m:r>
                      <a:rPr lang="en-US" i="1" baseline="-25000" dirty="0" smtClean="0">
                        <a:latin typeface="Cambria Math" panose="02040503050406030204" pitchFamily="18" charset="0"/>
                      </a:rPr>
                      <m:t>3</m:t>
                    </m:r>
                    <m:r>
                      <a:rPr lang="en-US" b="0" i="1" baseline="-25000" dirty="0" smtClean="0">
                        <a:latin typeface="Cambria Math" panose="02040503050406030204" pitchFamily="18" charset="0"/>
                      </a:rPr>
                      <m:t>/2</m:t>
                    </m:r>
                    <m:r>
                      <a:rPr lang="en-US" i="1" dirty="0" smtClean="0">
                        <a:latin typeface="Cambria Math" panose="02040503050406030204" pitchFamily="18" charset="0"/>
                      </a:rPr>
                      <m:t>𝑛</m:t>
                    </m:r>
                  </m:oMath>
                </a14:m>
                <a:r>
                  <a:rPr lang="en-US" dirty="0"/>
                  <a:t> levels</a:t>
                </a:r>
              </a:p>
            </p:txBody>
          </p:sp>
        </mc:Choice>
        <mc:Fallback xmlns="">
          <p:sp>
            <p:nvSpPr>
              <p:cNvPr id="12" name="Text Placeholder 3">
                <a:extLst>
                  <a:ext uri="{FF2B5EF4-FFF2-40B4-BE49-F238E27FC236}">
                    <a16:creationId xmlns:a16="http://schemas.microsoft.com/office/drawing/2014/main" id="{7E52AD23-F7F2-4691-9685-67337DF0E22E}"/>
                  </a:ext>
                </a:extLst>
              </p:cNvPr>
              <p:cNvSpPr txBox="1">
                <a:spLocks noRot="1" noChangeAspect="1" noMove="1" noResize="1" noEditPoints="1" noAdjustHandles="1" noChangeArrowheads="1" noChangeShapeType="1" noTextEdit="1"/>
              </p:cNvSpPr>
              <p:nvPr/>
            </p:nvSpPr>
            <p:spPr>
              <a:xfrm>
                <a:off x="3703279" y="5259190"/>
                <a:ext cx="3493169" cy="1410556"/>
              </a:xfrm>
              <a:prstGeom prst="rect">
                <a:avLst/>
              </a:prstGeom>
              <a:blipFill>
                <a:blip r:embed="rId5"/>
                <a:stretch>
                  <a:fillRect t="-7792" r="-6446" b="-433"/>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E8BD4402-3716-46A5-A656-6D8A20732119}"/>
              </a:ext>
            </a:extLst>
          </p:cNvPr>
          <p:cNvCxnSpPr/>
          <p:nvPr/>
        </p:nvCxnSpPr>
        <p:spPr>
          <a:xfrm flipV="1">
            <a:off x="1531917" y="4620126"/>
            <a:ext cx="0" cy="6390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27172BD-A171-4AC8-80D0-3AC858938BB8}"/>
              </a:ext>
            </a:extLst>
          </p:cNvPr>
          <p:cNvCxnSpPr/>
          <p:nvPr/>
        </p:nvCxnSpPr>
        <p:spPr>
          <a:xfrm flipV="1">
            <a:off x="6096000" y="4620126"/>
            <a:ext cx="0" cy="6390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430802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RECURSION TREES </a:t>
            </a:r>
            <a:r>
              <a:rPr lang="en-US" sz="2200" dirty="0"/>
              <a:t>(continued)</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24</a:t>
            </a:fld>
            <a:endParaRPr lang="en-US" dirty="0"/>
          </a:p>
        </p:txBody>
      </p:sp>
      <p:sp>
        <p:nvSpPr>
          <p:cNvPr id="6" name="Text Placeholder 3">
            <a:extLst>
              <a:ext uri="{FF2B5EF4-FFF2-40B4-BE49-F238E27FC236}">
                <a16:creationId xmlns:a16="http://schemas.microsoft.com/office/drawing/2014/main" id="{62A336F9-25E8-4F4D-BD1A-83AF76913EEB}"/>
              </a:ext>
            </a:extLst>
          </p:cNvPr>
          <p:cNvSpPr txBox="1">
            <a:spLocks/>
          </p:cNvSpPr>
          <p:nvPr/>
        </p:nvSpPr>
        <p:spPr>
          <a:xfrm>
            <a:off x="838199" y="1272486"/>
            <a:ext cx="10515600" cy="1410556"/>
          </a:xfrm>
          <a:prstGeom prst="rect">
            <a:avLst/>
          </a:prstGeom>
        </p:spPr>
        <p:txBody>
          <a:bodyPr>
            <a:norm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685800" indent="-342900"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i="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711C2C7-390D-496E-9A5A-99C04D4A5FA0}"/>
                  </a:ext>
                </a:extLst>
              </p:cNvPr>
              <p:cNvSpPr txBox="1"/>
              <p:nvPr/>
            </p:nvSpPr>
            <p:spPr>
              <a:xfrm>
                <a:off x="984738" y="1778558"/>
                <a:ext cx="9766998" cy="4083297"/>
              </a:xfrm>
              <a:prstGeom prst="rect">
                <a:avLst/>
              </a:prstGeom>
              <a:noFill/>
            </p:spPr>
            <p:txBody>
              <a:bodyPr wrap="square" rtlCol="0">
                <a:spAutoFit/>
              </a:bodyPr>
              <a:lstStyle/>
              <a:p>
                <a:pPr marL="341313" indent="-341313">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There are </a:t>
                </a:r>
                <a14:m>
                  <m:oMath xmlns:m="http://schemas.openxmlformats.org/officeDocument/2006/math">
                    <m:r>
                      <m:rPr>
                        <m:sty m:val="p"/>
                      </m:rPr>
                      <a:rPr lang="en-US" sz="2800" i="1" dirty="0" smtClean="0">
                        <a:latin typeface="Cambria Math" panose="02040503050406030204" pitchFamily="18" charset="0"/>
                        <a:cs typeface="Times New Roman" panose="02020603050405020304" pitchFamily="18" charset="0"/>
                      </a:rPr>
                      <m:t>log</m:t>
                    </m:r>
                    <m:r>
                      <a:rPr lang="en-US" sz="2800" i="1" baseline="-25000" dirty="0" smtClean="0">
                        <a:latin typeface="Cambria Math" panose="02040503050406030204" pitchFamily="18" charset="0"/>
                        <a:cs typeface="Times New Roman" panose="02020603050405020304" pitchFamily="18" charset="0"/>
                      </a:rPr>
                      <m:t>3</m:t>
                    </m:r>
                    <m:r>
                      <a:rPr lang="en-US" sz="2800" i="1" dirty="0" smtClean="0">
                        <a:latin typeface="Cambria Math" panose="02040503050406030204" pitchFamily="18" charset="0"/>
                        <a:cs typeface="Times New Roman" panose="02020603050405020304" pitchFamily="18" charset="0"/>
                      </a:rPr>
                      <m:t>𝑛</m:t>
                    </m:r>
                  </m:oMath>
                </a14:m>
                <a:r>
                  <a:rPr lang="en-US" sz="2800" dirty="0">
                    <a:latin typeface="Times New Roman" panose="02020603050405020304" pitchFamily="18" charset="0"/>
                    <a:cs typeface="Times New Roman" panose="02020603050405020304" pitchFamily="18" charset="0"/>
                  </a:rPr>
                  <a:t> full levels (going down the left side), and after  </a:t>
                </a:r>
                <a14:m>
                  <m:oMath xmlns:m="http://schemas.openxmlformats.org/officeDocument/2006/math">
                    <m:func>
                      <m:funcPr>
                        <m:ctrlPr>
                          <a:rPr lang="en-US" sz="2800" i="1" dirty="0" smtClean="0">
                            <a:solidFill>
                              <a:srgbClr val="836967"/>
                            </a:solidFill>
                            <a:latin typeface="Cambria Math" panose="02040503050406030204" pitchFamily="18" charset="0"/>
                          </a:rPr>
                        </m:ctrlPr>
                      </m:funcPr>
                      <m:fName>
                        <m:sSub>
                          <m:sSubPr>
                            <m:ctrlPr>
                              <a:rPr lang="en-US" sz="2800" i="1" dirty="0" smtClean="0">
                                <a:solidFill>
                                  <a:srgbClr val="836967"/>
                                </a:solidFill>
                                <a:latin typeface="Cambria Math" panose="02040503050406030204" pitchFamily="18" charset="0"/>
                              </a:rPr>
                            </m:ctrlPr>
                          </m:sSubPr>
                          <m:e>
                            <m:r>
                              <m:rPr>
                                <m:sty m:val="p"/>
                              </m:rPr>
                              <a:rPr lang="en-US" sz="2800" dirty="0" smtClean="0">
                                <a:latin typeface="Cambria Math" panose="02040503050406030204" pitchFamily="18" charset="0"/>
                              </a:rPr>
                              <m:t>log</m:t>
                            </m:r>
                          </m:e>
                          <m:sub>
                            <m:f>
                              <m:fPr>
                                <m:type m:val="skw"/>
                                <m:ctrlPr>
                                  <a:rPr lang="en-US" sz="2800" i="1" dirty="0" smtClean="0">
                                    <a:solidFill>
                                      <a:srgbClr val="836967"/>
                                    </a:solidFill>
                                    <a:latin typeface="Cambria Math" panose="02040503050406030204" pitchFamily="18" charset="0"/>
                                  </a:rPr>
                                </m:ctrlPr>
                              </m:fPr>
                              <m:num>
                                <m:r>
                                  <a:rPr lang="en-US" sz="2800" i="0" dirty="0" smtClean="0">
                                    <a:latin typeface="Cambria Math" panose="02040503050406030204" pitchFamily="18" charset="0"/>
                                  </a:rPr>
                                  <m:t>3</m:t>
                                </m:r>
                              </m:num>
                              <m:den>
                                <m:r>
                                  <a:rPr lang="en-US" sz="2800" i="0" dirty="0" smtClean="0">
                                    <a:latin typeface="Cambria Math" panose="02040503050406030204" pitchFamily="18" charset="0"/>
                                  </a:rPr>
                                  <m:t>2</m:t>
                                </m:r>
                              </m:den>
                            </m:f>
                          </m:sub>
                        </m:sSub>
                      </m:fName>
                      <m:e>
                        <m:r>
                          <a:rPr lang="en-US" sz="2800" i="1" dirty="0" smtClean="0">
                            <a:latin typeface="Cambria Math" panose="02040503050406030204" pitchFamily="18" charset="0"/>
                          </a:rPr>
                          <m:t>𝑛</m:t>
                        </m:r>
                      </m:e>
                    </m:func>
                  </m:oMath>
                </a14:m>
                <a:r>
                  <a:rPr lang="en-US" sz="2800" dirty="0">
                    <a:latin typeface="Times New Roman" panose="02020603050405020304" pitchFamily="18" charset="0"/>
                    <a:cs typeface="Times New Roman" panose="02020603050405020304" pitchFamily="18" charset="0"/>
                  </a:rPr>
                  <a:t>levels, the problem size is down to 1 (going down the right side).</a:t>
                </a:r>
              </a:p>
              <a:p>
                <a:pPr marL="341313" indent="-341313">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Each level contributes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m:t>
                    </m:r>
                    <m:r>
                      <a:rPr lang="en-US" sz="2800" i="1" dirty="0" err="1" smtClean="0">
                        <a:latin typeface="Cambria Math" panose="02040503050406030204" pitchFamily="18" charset="0"/>
                        <a:cs typeface="Times New Roman" panose="02020603050405020304" pitchFamily="18" charset="0"/>
                      </a:rPr>
                      <m:t>𝑐𝑛</m:t>
                    </m:r>
                  </m:oMath>
                </a14:m>
                <a:r>
                  <a:rPr lang="en-US" sz="2800" dirty="0">
                    <a:latin typeface="Times New Roman" panose="02020603050405020304" pitchFamily="18" charset="0"/>
                    <a:cs typeface="Times New Roman" panose="02020603050405020304" pitchFamily="18" charset="0"/>
                  </a:rPr>
                  <a:t>.</a:t>
                </a:r>
              </a:p>
              <a:p>
                <a:pPr marL="341313" indent="-341313">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Lower bound guess: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m:t>
                    </m:r>
                    <m:r>
                      <a:rPr lang="en-US" sz="2800" i="1" dirty="0" smtClean="0">
                        <a:latin typeface="Cambria Math" panose="02040503050406030204" pitchFamily="18" charset="0"/>
                        <a:cs typeface="Times New Roman" panose="02020603050405020304" pitchFamily="18" charset="0"/>
                      </a:rPr>
                      <m:t>𝑑</m:t>
                    </m:r>
                    <m:r>
                      <a:rPr lang="en-US" sz="2800" i="1" dirty="0" smtClean="0">
                        <a:latin typeface="Cambria Math" panose="02040503050406030204" pitchFamily="18" charset="0"/>
                        <a:cs typeface="Times New Roman" panose="02020603050405020304" pitchFamily="18" charset="0"/>
                      </a:rPr>
                      <m:t> </m:t>
                    </m:r>
                    <m:r>
                      <a:rPr lang="en-US" sz="2800" i="1" dirty="0" smtClean="0">
                        <a:latin typeface="Cambria Math" panose="02040503050406030204" pitchFamily="18" charset="0"/>
                        <a:cs typeface="Times New Roman" panose="02020603050405020304" pitchFamily="18" charset="0"/>
                      </a:rPr>
                      <m:t>𝑛</m:t>
                    </m:r>
                    <m:r>
                      <a:rPr lang="en-US" sz="2800" i="1" dirty="0" smtClean="0">
                        <a:latin typeface="Cambria Math" panose="02040503050406030204" pitchFamily="18" charset="0"/>
                        <a:cs typeface="Times New Roman" panose="02020603050405020304" pitchFamily="18" charset="0"/>
                      </a:rPr>
                      <m:t> </m:t>
                    </m:r>
                    <m:r>
                      <m:rPr>
                        <m:sty m:val="p"/>
                      </m:rPr>
                      <a:rPr lang="en-US" sz="2800" i="1" dirty="0" smtClean="0">
                        <a:latin typeface="Cambria Math" panose="02040503050406030204" pitchFamily="18" charset="0"/>
                        <a:cs typeface="Times New Roman" panose="02020603050405020304" pitchFamily="18" charset="0"/>
                      </a:rPr>
                      <m:t>log</m:t>
                    </m:r>
                    <m:r>
                      <a:rPr lang="en-US" sz="2800" i="1" baseline="-25000" dirty="0" smtClean="0">
                        <a:latin typeface="Cambria Math" panose="02040503050406030204" pitchFamily="18" charset="0"/>
                        <a:cs typeface="Times New Roman" panose="02020603050405020304" pitchFamily="18" charset="0"/>
                      </a:rPr>
                      <m:t>3</m:t>
                    </m:r>
                    <m:r>
                      <a:rPr lang="en-US" sz="2800" i="1" dirty="0" smtClean="0">
                        <a:latin typeface="Cambria Math" panose="02040503050406030204" pitchFamily="18" charset="0"/>
                        <a:cs typeface="Times New Roman" panose="02020603050405020304" pitchFamily="18" charset="0"/>
                      </a:rPr>
                      <m:t> </m:t>
                    </m:r>
                    <m:r>
                      <a:rPr lang="en-US" sz="2800" i="1" dirty="0" smtClean="0">
                        <a:latin typeface="Cambria Math" panose="02040503050406030204" pitchFamily="18" charset="0"/>
                        <a:cs typeface="Times New Roman" panose="02020603050405020304" pitchFamily="18" charset="0"/>
                      </a:rPr>
                      <m:t>𝑛</m:t>
                    </m:r>
                    <m:r>
                      <a:rPr lang="en-US" sz="2800" i="1" dirty="0" smtClean="0">
                        <a:latin typeface="Cambria Math" panose="02040503050406030204" pitchFamily="18" charset="0"/>
                        <a:cs typeface="Times New Roman" panose="02020603050405020304" pitchFamily="18" charset="0"/>
                      </a:rPr>
                      <m:t>=</m:t>
                    </m:r>
                    <m:r>
                      <a:rPr lang="en-US" sz="2800" i="1" dirty="0" smtClean="0">
                        <a:latin typeface="Cambria Math" panose="02040503050406030204" pitchFamily="18" charset="0"/>
                        <a:cs typeface="Times New Roman" panose="02020603050405020304" pitchFamily="18" charset="0"/>
                      </a:rPr>
                      <m:t>ꭥ</m:t>
                    </m:r>
                    <m:r>
                      <a:rPr lang="en-US" sz="2800" i="1" dirty="0" smtClean="0">
                        <a:latin typeface="Cambria Math" panose="02040503050406030204" pitchFamily="18" charset="0"/>
                        <a:cs typeface="Times New Roman" panose="02020603050405020304" pitchFamily="18" charset="0"/>
                      </a:rPr>
                      <m:t>(</m:t>
                    </m:r>
                    <m:r>
                      <a:rPr lang="en-US" sz="2800" i="1" dirty="0" smtClean="0">
                        <a:latin typeface="Cambria Math" panose="02040503050406030204" pitchFamily="18" charset="0"/>
                        <a:cs typeface="Times New Roman" panose="02020603050405020304" pitchFamily="18" charset="0"/>
                      </a:rPr>
                      <m:t>𝑛</m:t>
                    </m:r>
                    <m:r>
                      <a:rPr lang="en-US" sz="2800" i="1" dirty="0" smtClean="0">
                        <a:latin typeface="Cambria Math" panose="02040503050406030204" pitchFamily="18" charset="0"/>
                        <a:cs typeface="Times New Roman" panose="02020603050405020304" pitchFamily="18" charset="0"/>
                      </a:rPr>
                      <m:t> </m:t>
                    </m:r>
                    <m:r>
                      <m:rPr>
                        <m:sty m:val="p"/>
                      </m:rPr>
                      <a:rPr lang="en-US" sz="2800" i="1" dirty="0" smtClean="0">
                        <a:latin typeface="Cambria Math" panose="02040503050406030204" pitchFamily="18" charset="0"/>
                        <a:cs typeface="Times New Roman" panose="02020603050405020304" pitchFamily="18" charset="0"/>
                      </a:rPr>
                      <m:t>lg</m:t>
                    </m:r>
                    <m:r>
                      <a:rPr lang="en-US" sz="2800" i="1" dirty="0" smtClean="0">
                        <a:latin typeface="Cambria Math" panose="02040503050406030204" pitchFamily="18" charset="0"/>
                        <a:cs typeface="Times New Roman" panose="02020603050405020304" pitchFamily="18" charset="0"/>
                      </a:rPr>
                      <m:t>⁡</m:t>
                    </m:r>
                    <m:r>
                      <a:rPr lang="en-US" sz="2800" i="1" dirty="0" smtClean="0">
                        <a:latin typeface="Cambria Math" panose="02040503050406030204" pitchFamily="18" charset="0"/>
                        <a:cs typeface="Times New Roman" panose="02020603050405020304" pitchFamily="18" charset="0"/>
                      </a:rPr>
                      <m:t>𝑛</m:t>
                    </m:r>
                    <m:r>
                      <a:rPr lang="en-US" sz="2800" i="1" dirty="0" smtClean="0">
                        <a:latin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for some positive constant d.</a:t>
                </a:r>
              </a:p>
              <a:p>
                <a:pPr marL="341313" indent="-341313">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Upper bound guess: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m:t>
                    </m:r>
                    <m:r>
                      <a:rPr lang="en-US" sz="2800" i="1" dirty="0" smtClean="0">
                        <a:latin typeface="Cambria Math" panose="02040503050406030204" pitchFamily="18" charset="0"/>
                        <a:cs typeface="Times New Roman" panose="02020603050405020304" pitchFamily="18" charset="0"/>
                      </a:rPr>
                      <m:t>𝑑</m:t>
                    </m:r>
                    <m:r>
                      <a:rPr lang="en-US" sz="2800" i="1" dirty="0" smtClean="0">
                        <a:latin typeface="Cambria Math" panose="02040503050406030204" pitchFamily="18" charset="0"/>
                        <a:cs typeface="Times New Roman" panose="02020603050405020304" pitchFamily="18" charset="0"/>
                      </a:rPr>
                      <m:t> </m:t>
                    </m:r>
                    <m:r>
                      <a:rPr lang="en-US" sz="2800" i="1" dirty="0" smtClean="0">
                        <a:latin typeface="Cambria Math" panose="02040503050406030204" pitchFamily="18" charset="0"/>
                        <a:cs typeface="Times New Roman" panose="02020603050405020304" pitchFamily="18" charset="0"/>
                      </a:rPr>
                      <m:t>𝑛</m:t>
                    </m:r>
                    <m:sSub>
                      <m:sSubPr>
                        <m:ctrlPr>
                          <a:rPr lang="en-US" sz="2800" i="1" dirty="0">
                            <a:solidFill>
                              <a:srgbClr val="836967"/>
                            </a:solidFill>
                            <a:latin typeface="Cambria Math" panose="02040503050406030204" pitchFamily="18" charset="0"/>
                          </a:rPr>
                        </m:ctrlPr>
                      </m:sSubPr>
                      <m:e>
                        <m:r>
                          <a:rPr lang="en-US" sz="2800" b="0" i="0" dirty="0" smtClean="0">
                            <a:solidFill>
                              <a:srgbClr val="836967"/>
                            </a:solidFill>
                            <a:latin typeface="Cambria Math" panose="02040503050406030204" pitchFamily="18" charset="0"/>
                          </a:rPr>
                          <m:t> </m:t>
                        </m:r>
                        <m:r>
                          <m:rPr>
                            <m:sty m:val="p"/>
                          </m:rPr>
                          <a:rPr lang="en-US" sz="2800" dirty="0">
                            <a:latin typeface="Cambria Math" panose="02040503050406030204" pitchFamily="18" charset="0"/>
                          </a:rPr>
                          <m:t>log</m:t>
                        </m:r>
                      </m:e>
                      <m:sub>
                        <m:f>
                          <m:fPr>
                            <m:type m:val="skw"/>
                            <m:ctrlPr>
                              <a:rPr lang="en-US" sz="2800" i="1" dirty="0">
                                <a:solidFill>
                                  <a:srgbClr val="836967"/>
                                </a:solidFill>
                                <a:latin typeface="Cambria Math" panose="02040503050406030204" pitchFamily="18" charset="0"/>
                              </a:rPr>
                            </m:ctrlPr>
                          </m:fPr>
                          <m:num>
                            <m:r>
                              <a:rPr lang="en-US" sz="2800" dirty="0">
                                <a:latin typeface="Cambria Math" panose="02040503050406030204" pitchFamily="18" charset="0"/>
                              </a:rPr>
                              <m:t>3</m:t>
                            </m:r>
                          </m:num>
                          <m:den>
                            <m:r>
                              <a:rPr lang="en-US" sz="2800" dirty="0">
                                <a:latin typeface="Cambria Math" panose="02040503050406030204" pitchFamily="18" charset="0"/>
                              </a:rPr>
                              <m:t>2</m:t>
                            </m:r>
                          </m:den>
                        </m:f>
                      </m:sub>
                    </m:sSub>
                    <m:r>
                      <a:rPr lang="en-US" sz="2800" i="1" dirty="0" smtClean="0">
                        <a:latin typeface="Cambria Math" panose="02040503050406030204" pitchFamily="18" charset="0"/>
                        <a:cs typeface="Times New Roman" panose="02020603050405020304" pitchFamily="18" charset="0"/>
                      </a:rPr>
                      <m:t>𝑛</m:t>
                    </m:r>
                    <m:r>
                      <a:rPr lang="en-US" sz="2800" i="1" dirty="0" smtClean="0">
                        <a:latin typeface="Cambria Math" panose="02040503050406030204" pitchFamily="18" charset="0"/>
                        <a:cs typeface="Times New Roman" panose="02020603050405020304" pitchFamily="18" charset="0"/>
                      </a:rPr>
                      <m:t>=</m:t>
                    </m:r>
                    <m:r>
                      <a:rPr lang="en-US" sz="2800" i="1" dirty="0" smtClean="0">
                        <a:latin typeface="Cambria Math" panose="02040503050406030204" pitchFamily="18" charset="0"/>
                        <a:cs typeface="Times New Roman" panose="02020603050405020304" pitchFamily="18" charset="0"/>
                      </a:rPr>
                      <m:t>𝑂</m:t>
                    </m:r>
                    <m:r>
                      <a:rPr lang="en-US" sz="2800" i="1" dirty="0" smtClean="0">
                        <a:latin typeface="Cambria Math" panose="02040503050406030204" pitchFamily="18" charset="0"/>
                        <a:cs typeface="Times New Roman" panose="02020603050405020304" pitchFamily="18" charset="0"/>
                      </a:rPr>
                      <m:t>(</m:t>
                    </m:r>
                    <m:r>
                      <a:rPr lang="en-US" sz="2800" i="1" dirty="0" smtClean="0">
                        <a:latin typeface="Cambria Math" panose="02040503050406030204" pitchFamily="18" charset="0"/>
                        <a:cs typeface="Times New Roman" panose="02020603050405020304" pitchFamily="18" charset="0"/>
                      </a:rPr>
                      <m:t>𝑛</m:t>
                    </m:r>
                    <m:r>
                      <a:rPr lang="en-US" sz="2800" i="1" dirty="0" smtClean="0">
                        <a:latin typeface="Cambria Math" panose="02040503050406030204" pitchFamily="18" charset="0"/>
                        <a:cs typeface="Times New Roman" panose="02020603050405020304" pitchFamily="18" charset="0"/>
                      </a:rPr>
                      <m:t> </m:t>
                    </m:r>
                    <m:r>
                      <m:rPr>
                        <m:sty m:val="p"/>
                      </m:rPr>
                      <a:rPr lang="en-US" sz="2800" i="1" dirty="0" smtClean="0">
                        <a:latin typeface="Cambria Math" panose="02040503050406030204" pitchFamily="18" charset="0"/>
                        <a:cs typeface="Times New Roman" panose="02020603050405020304" pitchFamily="18" charset="0"/>
                      </a:rPr>
                      <m:t>lg</m:t>
                    </m:r>
                    <m:r>
                      <a:rPr lang="en-US" sz="2800" i="1" dirty="0" smtClean="0">
                        <a:latin typeface="Cambria Math" panose="02040503050406030204" pitchFamily="18" charset="0"/>
                        <a:cs typeface="Times New Roman" panose="02020603050405020304" pitchFamily="18" charset="0"/>
                      </a:rPr>
                      <m:t>⁡</m:t>
                    </m:r>
                    <m:r>
                      <a:rPr lang="en-US" sz="2800" i="1" dirty="0" smtClean="0">
                        <a:latin typeface="Cambria Math" panose="02040503050406030204" pitchFamily="18" charset="0"/>
                        <a:cs typeface="Times New Roman" panose="02020603050405020304" pitchFamily="18" charset="0"/>
                      </a:rPr>
                      <m:t>𝑛</m:t>
                    </m:r>
                    <m:r>
                      <a:rPr lang="en-US" sz="2800" i="1" dirty="0" smtClean="0">
                        <a:latin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for some positive constant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𝑑</m:t>
                    </m:r>
                  </m:oMath>
                </a14:m>
                <a:r>
                  <a:rPr lang="en-US" sz="2800" dirty="0">
                    <a:latin typeface="Times New Roman" panose="02020603050405020304" pitchFamily="18" charset="0"/>
                    <a:cs typeface="Times New Roman" panose="02020603050405020304" pitchFamily="18" charset="0"/>
                  </a:rPr>
                  <a:t>.</a:t>
                </a:r>
              </a:p>
              <a:p>
                <a:pPr marL="341313" indent="-341313">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Then </a:t>
                </a:r>
                <a:r>
                  <a:rPr lang="en-US" sz="2800" b="1" i="1" dirty="0">
                    <a:latin typeface="Times New Roman" panose="02020603050405020304" pitchFamily="18" charset="0"/>
                    <a:cs typeface="Times New Roman" panose="02020603050405020304" pitchFamily="18" charset="0"/>
                  </a:rPr>
                  <a:t>prove</a:t>
                </a:r>
                <a:r>
                  <a:rPr lang="en-US" sz="2800" dirty="0">
                    <a:latin typeface="Times New Roman" panose="02020603050405020304" pitchFamily="18" charset="0"/>
                    <a:cs typeface="Times New Roman" panose="02020603050405020304" pitchFamily="18" charset="0"/>
                  </a:rPr>
                  <a:t> by substitution.</a:t>
                </a:r>
              </a:p>
            </p:txBody>
          </p:sp>
        </mc:Choice>
        <mc:Fallback xmlns="">
          <p:sp>
            <p:nvSpPr>
              <p:cNvPr id="3" name="TextBox 2">
                <a:extLst>
                  <a:ext uri="{FF2B5EF4-FFF2-40B4-BE49-F238E27FC236}">
                    <a16:creationId xmlns:a16="http://schemas.microsoft.com/office/drawing/2014/main" id="{5711C2C7-390D-496E-9A5A-99C04D4A5FA0}"/>
                  </a:ext>
                </a:extLst>
              </p:cNvPr>
              <p:cNvSpPr txBox="1">
                <a:spLocks noRot="1" noChangeAspect="1" noMove="1" noResize="1" noEditPoints="1" noAdjustHandles="1" noChangeArrowheads="1" noChangeShapeType="1" noTextEdit="1"/>
              </p:cNvSpPr>
              <p:nvPr/>
            </p:nvSpPr>
            <p:spPr>
              <a:xfrm>
                <a:off x="984738" y="1778558"/>
                <a:ext cx="9766998" cy="4083297"/>
              </a:xfrm>
              <a:prstGeom prst="rect">
                <a:avLst/>
              </a:prstGeom>
              <a:blipFill>
                <a:blip r:embed="rId3"/>
                <a:stretch>
                  <a:fillRect l="-1124" t="-1642" r="-1186" b="-3284"/>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1C72DA88-38D7-4F10-9B6C-EBA2E5BB5976}"/>
              </a:ext>
            </a:extLst>
          </p:cNvPr>
          <p:cNvSpPr txBox="1">
            <a:spLocks/>
          </p:cNvSpPr>
          <p:nvPr/>
        </p:nvSpPr>
        <p:spPr>
          <a:xfrm>
            <a:off x="838199" y="1272486"/>
            <a:ext cx="3493169" cy="1410556"/>
          </a:xfrm>
          <a:prstGeom prst="rect">
            <a:avLst/>
          </a:prstGeom>
        </p:spPr>
        <p:txBody>
          <a:bodyPr>
            <a:norm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685800" indent="-342900"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t>Irregular Example:</a:t>
            </a:r>
          </a:p>
        </p:txBody>
      </p:sp>
    </p:spTree>
    <p:custDataLst>
      <p:tags r:id="rId1"/>
    </p:custDataLst>
    <p:extLst>
      <p:ext uri="{BB962C8B-B14F-4D97-AF65-F5344CB8AC3E}">
        <p14:creationId xmlns:p14="http://schemas.microsoft.com/office/powerpoint/2010/main" val="866775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MASTER METHOD</a:t>
            </a:r>
            <a:endParaRPr lang="en-US" sz="2200" dirty="0"/>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25</a:t>
            </a:fld>
            <a:endParaRPr lang="en-US" dirty="0"/>
          </a:p>
        </p:txBody>
      </p:sp>
      <p:sp>
        <p:nvSpPr>
          <p:cNvPr id="6" name="Text Placeholder 3">
            <a:extLst>
              <a:ext uri="{FF2B5EF4-FFF2-40B4-BE49-F238E27FC236}">
                <a16:creationId xmlns:a16="http://schemas.microsoft.com/office/drawing/2014/main" id="{62A336F9-25E8-4F4D-BD1A-83AF76913EEB}"/>
              </a:ext>
            </a:extLst>
          </p:cNvPr>
          <p:cNvSpPr txBox="1">
            <a:spLocks/>
          </p:cNvSpPr>
          <p:nvPr/>
        </p:nvSpPr>
        <p:spPr>
          <a:xfrm>
            <a:off x="838199" y="1272486"/>
            <a:ext cx="10515600" cy="1410556"/>
          </a:xfrm>
          <a:prstGeom prst="rect">
            <a:avLst/>
          </a:prstGeom>
        </p:spPr>
        <p:txBody>
          <a:bodyPr>
            <a:norm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685800" indent="-342900"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i="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711C2C7-390D-496E-9A5A-99C04D4A5FA0}"/>
                  </a:ext>
                </a:extLst>
              </p:cNvPr>
              <p:cNvSpPr txBox="1"/>
              <p:nvPr/>
            </p:nvSpPr>
            <p:spPr>
              <a:xfrm>
                <a:off x="984738" y="1778558"/>
                <a:ext cx="9766998" cy="3970318"/>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Used for many divide-and-conquer </a:t>
                </a:r>
                <a:r>
                  <a:rPr lang="en-US" sz="2800" b="1" i="1" dirty="0">
                    <a:latin typeface="Times New Roman" panose="02020603050405020304" pitchFamily="18" charset="0"/>
                    <a:cs typeface="Times New Roman" panose="02020603050405020304" pitchFamily="18" charset="0"/>
                  </a:rPr>
                  <a:t>master recurrences </a:t>
                </a:r>
                <a:r>
                  <a:rPr lang="en-US" sz="2800" dirty="0">
                    <a:latin typeface="Times New Roman" panose="02020603050405020304" pitchFamily="18" charset="0"/>
                    <a:cs typeface="Times New Roman" panose="02020603050405020304" pitchFamily="18" charset="0"/>
                  </a:rPr>
                  <a:t>of the form</a:t>
                </a:r>
              </a:p>
              <a:p>
                <a14:m>
                  <m:oMath xmlns:m="http://schemas.openxmlformats.org/officeDocument/2006/math">
                    <m:r>
                      <a:rPr lang="en-US" sz="2800" i="1" dirty="0" smtClean="0">
                        <a:latin typeface="Cambria Math" panose="02040503050406030204" pitchFamily="18" charset="0"/>
                        <a:cs typeface="Times New Roman" panose="02020603050405020304" pitchFamily="18" charset="0"/>
                      </a:rPr>
                      <m:t>𝑇</m:t>
                    </m:r>
                    <m:r>
                      <a:rPr lang="en-US" sz="2800" i="1" dirty="0" smtClean="0">
                        <a:latin typeface="Cambria Math" panose="02040503050406030204" pitchFamily="18" charset="0"/>
                        <a:cs typeface="Times New Roman" panose="02020603050405020304" pitchFamily="18" charset="0"/>
                      </a:rPr>
                      <m:t>(</m:t>
                    </m:r>
                    <m:r>
                      <a:rPr lang="en-US" sz="2800" i="1" dirty="0" smtClean="0">
                        <a:latin typeface="Cambria Math" panose="02040503050406030204" pitchFamily="18" charset="0"/>
                        <a:cs typeface="Times New Roman" panose="02020603050405020304" pitchFamily="18" charset="0"/>
                      </a:rPr>
                      <m:t>𝑛</m:t>
                    </m:r>
                    <m:r>
                      <a:rPr lang="en-US" sz="2800" i="1" dirty="0" smtClean="0">
                        <a:latin typeface="Cambria Math" panose="02040503050406030204" pitchFamily="18" charset="0"/>
                        <a:cs typeface="Times New Roman" panose="02020603050405020304" pitchFamily="18" charset="0"/>
                      </a:rPr>
                      <m:t>)=</m:t>
                    </m:r>
                    <m:r>
                      <a:rPr lang="en-US" sz="2800" b="0" i="1" dirty="0" smtClean="0">
                        <a:latin typeface="Cambria Math" panose="02040503050406030204" pitchFamily="18" charset="0"/>
                        <a:cs typeface="Times New Roman" panose="02020603050405020304" pitchFamily="18" charset="0"/>
                      </a:rPr>
                      <m:t>𝑎𝑇</m:t>
                    </m:r>
                    <m:r>
                      <a:rPr lang="en-US" sz="2800" i="1" dirty="0" smtClean="0">
                        <a:latin typeface="Cambria Math" panose="02040503050406030204" pitchFamily="18" charset="0"/>
                        <a:cs typeface="Times New Roman" panose="02020603050405020304" pitchFamily="18" charset="0"/>
                      </a:rPr>
                      <m:t>(</m:t>
                    </m:r>
                    <m:r>
                      <a:rPr lang="en-US" sz="2800" i="1" dirty="0" smtClean="0">
                        <a:latin typeface="Cambria Math" panose="02040503050406030204" pitchFamily="18" charset="0"/>
                        <a:cs typeface="Times New Roman" panose="02020603050405020304" pitchFamily="18" charset="0"/>
                      </a:rPr>
                      <m:t>𝑛</m:t>
                    </m:r>
                    <m:r>
                      <a:rPr lang="en-US" sz="2800" i="1" dirty="0" smtClean="0">
                        <a:latin typeface="Cambria Math" panose="02040503050406030204" pitchFamily="18" charset="0"/>
                        <a:cs typeface="Times New Roman" panose="02020603050405020304" pitchFamily="18" charset="0"/>
                      </a:rPr>
                      <m:t>/</m:t>
                    </m:r>
                    <m:r>
                      <a:rPr lang="en-US" sz="2800" i="1" dirty="0" smtClean="0">
                        <a:latin typeface="Cambria Math" panose="02040503050406030204" pitchFamily="18" charset="0"/>
                        <a:cs typeface="Times New Roman" panose="02020603050405020304" pitchFamily="18" charset="0"/>
                      </a:rPr>
                      <m:t>𝑏</m:t>
                    </m:r>
                    <m:r>
                      <a:rPr lang="en-US" sz="2800" i="1" dirty="0" smtClean="0">
                        <a:latin typeface="Cambria Math" panose="02040503050406030204" pitchFamily="18" charset="0"/>
                        <a:cs typeface="Times New Roman" panose="02020603050405020304" pitchFamily="18" charset="0"/>
                      </a:rPr>
                      <m:t>)+</m:t>
                    </m:r>
                    <m:r>
                      <a:rPr lang="en-US" sz="2800" i="1" dirty="0" smtClean="0">
                        <a:latin typeface="Cambria Math" panose="02040503050406030204" pitchFamily="18" charset="0"/>
                        <a:cs typeface="Times New Roman" panose="02020603050405020304" pitchFamily="18" charset="0"/>
                      </a:rPr>
                      <m:t>𝑓</m:t>
                    </m:r>
                    <m:r>
                      <a:rPr lang="en-US" sz="2800" i="1" dirty="0" smtClean="0">
                        <a:latin typeface="Cambria Math" panose="02040503050406030204" pitchFamily="18" charset="0"/>
                        <a:cs typeface="Times New Roman" panose="02020603050405020304" pitchFamily="18" charset="0"/>
                      </a:rPr>
                      <m:t>(</m:t>
                    </m:r>
                    <m:r>
                      <a:rPr lang="en-US" sz="2800" i="1" dirty="0" smtClean="0">
                        <a:latin typeface="Cambria Math" panose="02040503050406030204" pitchFamily="18" charset="0"/>
                        <a:cs typeface="Times New Roman" panose="02020603050405020304" pitchFamily="18" charset="0"/>
                      </a:rPr>
                      <m:t>𝑛</m:t>
                    </m:r>
                    <m:r>
                      <a:rPr lang="en-US" sz="2800" i="1" dirty="0" smtClean="0">
                        <a:latin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where </a:t>
                </a:r>
                <a14:m>
                  <m:oMath xmlns:m="http://schemas.openxmlformats.org/officeDocument/2006/math">
                    <m:r>
                      <m:rPr>
                        <m:sty m:val="p"/>
                      </m:rPr>
                      <a:rPr lang="en-US" sz="2800" b="0" i="0" dirty="0" smtClean="0">
                        <a:latin typeface="Cambria Math" panose="02040503050406030204" pitchFamily="18" charset="0"/>
                        <a:cs typeface="Times New Roman" panose="02020603050405020304" pitchFamily="18" charset="0"/>
                      </a:rPr>
                      <m:t>a</m:t>
                    </m:r>
                    <m:r>
                      <a:rPr lang="en-US" sz="2800" i="1" dirty="0">
                        <a:latin typeface="Cambria Math" panose="02040503050406030204" pitchFamily="18" charset="0"/>
                        <a:cs typeface="Times New Roman" panose="02020603050405020304" pitchFamily="18" charset="0"/>
                      </a:rPr>
                      <m:t>≥</m:t>
                    </m:r>
                    <m:r>
                      <a:rPr lang="en-US" sz="2800" b="0" i="1" dirty="0" smtClean="0">
                        <a:latin typeface="Cambria Math" panose="02040503050406030204" pitchFamily="18" charset="0"/>
                        <a:cs typeface="Times New Roman" panose="02020603050405020304" pitchFamily="18" charset="0"/>
                      </a:rPr>
                      <m:t>1</m:t>
                    </m:r>
                  </m:oMath>
                </a14:m>
                <a:r>
                  <a:rPr 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𝑏</m:t>
                    </m:r>
                    <m:r>
                      <a:rPr lang="en-US" sz="2800" i="1" dirty="0" smtClean="0">
                        <a:latin typeface="Cambria Math" panose="02040503050406030204" pitchFamily="18" charset="0"/>
                        <a:cs typeface="Times New Roman" panose="02020603050405020304" pitchFamily="18" charset="0"/>
                      </a:rPr>
                      <m:t>&gt;1</m:t>
                    </m:r>
                  </m:oMath>
                </a14:m>
                <a:r>
                  <a:rPr lang="en-US" sz="2800" dirty="0">
                    <a:latin typeface="Times New Roman" panose="02020603050405020304" pitchFamily="18" charset="0"/>
                    <a:cs typeface="Times New Roman" panose="02020603050405020304" pitchFamily="18" charset="0"/>
                  </a:rPr>
                  <a:t>, and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𝑓</m:t>
                    </m:r>
                    <m:r>
                      <a:rPr lang="en-US" sz="2800" i="1" dirty="0" smtClean="0">
                        <a:latin typeface="Cambria Math" panose="02040503050406030204" pitchFamily="18" charset="0"/>
                        <a:cs typeface="Times New Roman" panose="02020603050405020304" pitchFamily="18" charset="0"/>
                      </a:rPr>
                      <m:t>(</m:t>
                    </m:r>
                    <m:r>
                      <a:rPr lang="en-US" sz="2800" i="1" dirty="0" smtClean="0">
                        <a:latin typeface="Cambria Math" panose="02040503050406030204" pitchFamily="18" charset="0"/>
                        <a:cs typeface="Times New Roman" panose="02020603050405020304" pitchFamily="18" charset="0"/>
                      </a:rPr>
                      <m:t>𝑛</m:t>
                    </m:r>
                    <m:r>
                      <a:rPr lang="en-US" sz="2800" i="1" dirty="0" smtClean="0">
                        <a:latin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is an asymptotically nonnegative function defined over all sufficiently large positive numbers.</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Master recurrences describe recursive algorithms that divide a problem of size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𝑛</m:t>
                    </m:r>
                  </m:oMath>
                </a14:m>
                <a:r>
                  <a:rPr lang="en-US" sz="2800" dirty="0">
                    <a:latin typeface="Times New Roman" panose="02020603050405020304" pitchFamily="18" charset="0"/>
                    <a:cs typeface="Times New Roman" panose="02020603050405020304" pitchFamily="18" charset="0"/>
                  </a:rPr>
                  <a:t> into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𝑎</m:t>
                    </m:r>
                  </m:oMath>
                </a14:m>
                <a:r>
                  <a:rPr lang="en-US" sz="2800" dirty="0">
                    <a:latin typeface="Times New Roman" panose="02020603050405020304" pitchFamily="18" charset="0"/>
                    <a:cs typeface="Times New Roman" panose="02020603050405020304" pitchFamily="18" charset="0"/>
                  </a:rPr>
                  <a:t> subproblems, each of size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𝑛</m:t>
                    </m:r>
                    <m:r>
                      <a:rPr lang="en-US" sz="2800" i="1" dirty="0" smtClean="0">
                        <a:latin typeface="Cambria Math" panose="02040503050406030204" pitchFamily="18" charset="0"/>
                        <a:cs typeface="Times New Roman" panose="02020603050405020304" pitchFamily="18" charset="0"/>
                      </a:rPr>
                      <m:t>/</m:t>
                    </m:r>
                    <m:r>
                      <a:rPr lang="en-US" sz="2800" i="1" dirty="0" smtClean="0">
                        <a:latin typeface="Cambria Math" panose="02040503050406030204" pitchFamily="18" charset="0"/>
                        <a:cs typeface="Times New Roman" panose="02020603050405020304" pitchFamily="18" charset="0"/>
                      </a:rPr>
                      <m:t>𝑏</m:t>
                    </m:r>
                  </m:oMath>
                </a14:m>
                <a:r>
                  <a:rPr lang="en-US" sz="2800" dirty="0">
                    <a:latin typeface="Times New Roman" panose="02020603050405020304" pitchFamily="18" charset="0"/>
                    <a:cs typeface="Times New Roman" panose="02020603050405020304" pitchFamily="18" charset="0"/>
                  </a:rPr>
                  <a:t>. Each recursive subproblem takes time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𝑇</m:t>
                    </m:r>
                    <m:r>
                      <a:rPr lang="en-US" sz="2800" i="1" dirty="0" smtClean="0">
                        <a:latin typeface="Cambria Math" panose="02040503050406030204" pitchFamily="18" charset="0"/>
                        <a:cs typeface="Times New Roman" panose="02020603050405020304" pitchFamily="18" charset="0"/>
                      </a:rPr>
                      <m:t>(</m:t>
                    </m:r>
                    <m:r>
                      <a:rPr lang="en-US" sz="2800" i="1" dirty="0" smtClean="0">
                        <a:latin typeface="Cambria Math" panose="02040503050406030204" pitchFamily="18" charset="0"/>
                        <a:cs typeface="Times New Roman" panose="02020603050405020304" pitchFamily="18" charset="0"/>
                      </a:rPr>
                      <m:t>𝑛</m:t>
                    </m:r>
                    <m:r>
                      <a:rPr lang="en-US" sz="2800" i="1" dirty="0" smtClean="0">
                        <a:latin typeface="Cambria Math" panose="02040503050406030204" pitchFamily="18" charset="0"/>
                        <a:cs typeface="Times New Roman" panose="02020603050405020304" pitchFamily="18" charset="0"/>
                      </a:rPr>
                      <m:t>/</m:t>
                    </m:r>
                    <m:r>
                      <a:rPr lang="en-US" sz="2800" i="1" dirty="0" smtClean="0">
                        <a:latin typeface="Cambria Math" panose="02040503050406030204" pitchFamily="18" charset="0"/>
                        <a:cs typeface="Times New Roman" panose="02020603050405020304" pitchFamily="18" charset="0"/>
                      </a:rPr>
                      <m:t>𝑏</m:t>
                    </m:r>
                    <m:r>
                      <a:rPr lang="en-US" sz="2800" i="1" dirty="0" smtClean="0">
                        <a:latin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(unless it’s a base case). Call </a:t>
                </a:r>
                <a14:m>
                  <m:oMath xmlns:m="http://schemas.openxmlformats.org/officeDocument/2006/math">
                    <m:r>
                      <a:rPr lang="en-US" sz="2800" i="1" dirty="0">
                        <a:latin typeface="Cambria Math" panose="02040503050406030204" pitchFamily="18" charset="0"/>
                        <a:cs typeface="Times New Roman" panose="02020603050405020304" pitchFamily="18" charset="0"/>
                      </a:rPr>
                      <m:t>𝑓</m:t>
                    </m:r>
                    <m:r>
                      <a:rPr lang="en-US" sz="2800" i="1" dirty="0">
                        <a:latin typeface="Cambria Math" panose="02040503050406030204" pitchFamily="18" charset="0"/>
                        <a:cs typeface="Times New Roman" panose="02020603050405020304" pitchFamily="18" charset="0"/>
                      </a:rPr>
                      <m:t>(</m:t>
                    </m:r>
                    <m:r>
                      <a:rPr lang="en-US" sz="2800" i="1" dirty="0">
                        <a:latin typeface="Cambria Math" panose="02040503050406030204" pitchFamily="18" charset="0"/>
                        <a:cs typeface="Times New Roman" panose="02020603050405020304" pitchFamily="18" charset="0"/>
                      </a:rPr>
                      <m:t>𝑛</m:t>
                    </m:r>
                    <m:r>
                      <a:rPr lang="en-US" sz="2800" i="1" dirty="0">
                        <a:latin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the </a:t>
                </a:r>
                <a:r>
                  <a:rPr lang="en-US" sz="2800" b="1" i="1" dirty="0">
                    <a:latin typeface="Times New Roman" panose="02020603050405020304" pitchFamily="18" charset="0"/>
                    <a:cs typeface="Times New Roman" panose="02020603050405020304" pitchFamily="18" charset="0"/>
                  </a:rPr>
                  <a:t>driving function</a:t>
                </a:r>
                <a:r>
                  <a:rPr lang="en-US" sz="2800" dirty="0">
                    <a:latin typeface="Times New Roman" panose="02020603050405020304" pitchFamily="18" charset="0"/>
                    <a:cs typeface="Times New Roman" panose="02020603050405020304" pitchFamily="18" charset="0"/>
                  </a:rPr>
                  <a:t>.</a:t>
                </a:r>
              </a:p>
            </p:txBody>
          </p:sp>
        </mc:Choice>
        <mc:Fallback xmlns="">
          <p:sp>
            <p:nvSpPr>
              <p:cNvPr id="3" name="TextBox 2">
                <a:extLst>
                  <a:ext uri="{FF2B5EF4-FFF2-40B4-BE49-F238E27FC236}">
                    <a16:creationId xmlns:a16="http://schemas.microsoft.com/office/drawing/2014/main" id="{5711C2C7-390D-496E-9A5A-99C04D4A5FA0}"/>
                  </a:ext>
                </a:extLst>
              </p:cNvPr>
              <p:cNvSpPr txBox="1">
                <a:spLocks noRot="1" noChangeAspect="1" noMove="1" noResize="1" noEditPoints="1" noAdjustHandles="1" noChangeArrowheads="1" noChangeShapeType="1" noTextEdit="1"/>
              </p:cNvSpPr>
              <p:nvPr/>
            </p:nvSpPr>
            <p:spPr>
              <a:xfrm>
                <a:off x="984738" y="1778558"/>
                <a:ext cx="9766998" cy="3970318"/>
              </a:xfrm>
              <a:prstGeom prst="rect">
                <a:avLst/>
              </a:prstGeom>
              <a:blipFill>
                <a:blip r:embed="rId3"/>
                <a:stretch>
                  <a:fillRect l="-1311" t="-1690" r="-874" b="-337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911528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MASTER METHOD </a:t>
            </a:r>
            <a:r>
              <a:rPr kumimoji="0" lang="en-US" sz="2200" b="0" i="0" u="none" strike="noStrike" kern="1200" cap="none" spc="0" normalizeH="0" baseline="0" noProof="0" dirty="0">
                <a:ln>
                  <a:noFill/>
                </a:ln>
                <a:solidFill>
                  <a:srgbClr val="035B92"/>
                </a:solidFill>
                <a:effectLst/>
                <a:uLnTx/>
                <a:uFillTx/>
                <a:latin typeface="Times New Roman" panose="02020603050405020304" pitchFamily="18" charset="0"/>
                <a:ea typeface="+mj-ea"/>
                <a:cs typeface="Times New Roman" panose="02020603050405020304" pitchFamily="18" charset="0"/>
              </a:rPr>
              <a:t>(continued)</a:t>
            </a:r>
            <a:endParaRPr lang="en-US" sz="2200" dirty="0"/>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26</a:t>
            </a:fld>
            <a:endParaRPr lang="en-US" dirty="0"/>
          </a:p>
        </p:txBody>
      </p:sp>
      <p:sp>
        <p:nvSpPr>
          <p:cNvPr id="6" name="Text Placeholder 3">
            <a:extLst>
              <a:ext uri="{FF2B5EF4-FFF2-40B4-BE49-F238E27FC236}">
                <a16:creationId xmlns:a16="http://schemas.microsoft.com/office/drawing/2014/main" id="{62A336F9-25E8-4F4D-BD1A-83AF76913EEB}"/>
              </a:ext>
            </a:extLst>
          </p:cNvPr>
          <p:cNvSpPr txBox="1">
            <a:spLocks/>
          </p:cNvSpPr>
          <p:nvPr/>
        </p:nvSpPr>
        <p:spPr>
          <a:xfrm>
            <a:off x="838199" y="1272486"/>
            <a:ext cx="10515600" cy="1410556"/>
          </a:xfrm>
          <a:prstGeom prst="rect">
            <a:avLst/>
          </a:prstGeom>
        </p:spPr>
        <p:txBody>
          <a:bodyPr>
            <a:norm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685800" indent="-342900"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i="1" dirty="0"/>
          </a:p>
        </p:txBody>
      </p:sp>
      <p:pic>
        <p:nvPicPr>
          <p:cNvPr id="5" name="Picture 4" descr="Text&#10;&#10;Description automatically generated">
            <a:extLst>
              <a:ext uri="{FF2B5EF4-FFF2-40B4-BE49-F238E27FC236}">
                <a16:creationId xmlns:a16="http://schemas.microsoft.com/office/drawing/2014/main" id="{163F8F26-94BD-495B-B38F-ED6FF0F8C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295" y="1620897"/>
            <a:ext cx="10572827" cy="1890726"/>
          </a:xfrm>
          <a:prstGeom prst="rect">
            <a:avLst/>
          </a:prstGeom>
        </p:spPr>
      </p:pic>
      <p:pic>
        <p:nvPicPr>
          <p:cNvPr id="8" name="Picture 7">
            <a:extLst>
              <a:ext uri="{FF2B5EF4-FFF2-40B4-BE49-F238E27FC236}">
                <a16:creationId xmlns:a16="http://schemas.microsoft.com/office/drawing/2014/main" id="{10384B2E-7C9D-45A3-97C4-52C9CA433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811" y="3531719"/>
            <a:ext cx="10649028" cy="842969"/>
          </a:xfrm>
          <a:prstGeom prst="rect">
            <a:avLst/>
          </a:prstGeom>
        </p:spPr>
      </p:pic>
    </p:spTree>
    <p:custDataLst>
      <p:tags r:id="rId1"/>
    </p:custDataLst>
    <p:extLst>
      <p:ext uri="{BB962C8B-B14F-4D97-AF65-F5344CB8AC3E}">
        <p14:creationId xmlns:p14="http://schemas.microsoft.com/office/powerpoint/2010/main" val="287315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MASTER METHOD </a:t>
            </a:r>
            <a:r>
              <a:rPr kumimoji="0" lang="en-US" sz="2200" b="0" i="0" u="none" strike="noStrike" kern="1200" cap="none" spc="0" normalizeH="0" baseline="0" noProof="0" dirty="0">
                <a:ln>
                  <a:noFill/>
                </a:ln>
                <a:solidFill>
                  <a:srgbClr val="035B92"/>
                </a:solidFill>
                <a:effectLst/>
                <a:uLnTx/>
                <a:uFillTx/>
                <a:latin typeface="Times New Roman" panose="02020603050405020304" pitchFamily="18" charset="0"/>
                <a:ea typeface="+mj-ea"/>
                <a:cs typeface="Times New Roman" panose="02020603050405020304" pitchFamily="18" charset="0"/>
              </a:rPr>
              <a:t>(continued)</a:t>
            </a:r>
            <a:endParaRPr lang="en-US" sz="2200" dirty="0"/>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27</a:t>
            </a:fld>
            <a:endParaRPr lang="en-US" dirty="0"/>
          </a:p>
        </p:txBody>
      </p:sp>
      <p:sp>
        <p:nvSpPr>
          <p:cNvPr id="6" name="Text Placeholder 3">
            <a:extLst>
              <a:ext uri="{FF2B5EF4-FFF2-40B4-BE49-F238E27FC236}">
                <a16:creationId xmlns:a16="http://schemas.microsoft.com/office/drawing/2014/main" id="{62A336F9-25E8-4F4D-BD1A-83AF76913EEB}"/>
              </a:ext>
            </a:extLst>
          </p:cNvPr>
          <p:cNvSpPr txBox="1">
            <a:spLocks/>
          </p:cNvSpPr>
          <p:nvPr/>
        </p:nvSpPr>
        <p:spPr>
          <a:xfrm>
            <a:off x="838199" y="1272486"/>
            <a:ext cx="10515600" cy="1410556"/>
          </a:xfrm>
          <a:prstGeom prst="rect">
            <a:avLst/>
          </a:prstGeom>
        </p:spPr>
        <p:txBody>
          <a:bodyPr>
            <a:norm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685800" indent="-342900"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i="1" dirty="0"/>
          </a:p>
        </p:txBody>
      </p:sp>
      <p:pic>
        <p:nvPicPr>
          <p:cNvPr id="5" name="Picture 4">
            <a:extLst>
              <a:ext uri="{FF2B5EF4-FFF2-40B4-BE49-F238E27FC236}">
                <a16:creationId xmlns:a16="http://schemas.microsoft.com/office/drawing/2014/main" id="{163F8F26-94BD-495B-B38F-ED6FF0F8C8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6863" y="1538273"/>
            <a:ext cx="10633814" cy="4679815"/>
          </a:xfrm>
          <a:prstGeom prst="rect">
            <a:avLst/>
          </a:prstGeom>
        </p:spPr>
      </p:pic>
    </p:spTree>
    <p:custDataLst>
      <p:tags r:id="rId1"/>
    </p:custDataLst>
    <p:extLst>
      <p:ext uri="{BB962C8B-B14F-4D97-AF65-F5344CB8AC3E}">
        <p14:creationId xmlns:p14="http://schemas.microsoft.com/office/powerpoint/2010/main" val="2523096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MASTER METHOD </a:t>
            </a:r>
            <a:r>
              <a:rPr kumimoji="0" lang="en-US" sz="2200" b="0" i="0" u="none" strike="noStrike" kern="1200" cap="none" spc="0" normalizeH="0" baseline="0" noProof="0" dirty="0">
                <a:ln>
                  <a:noFill/>
                </a:ln>
                <a:solidFill>
                  <a:srgbClr val="035B92"/>
                </a:solidFill>
                <a:effectLst/>
                <a:uLnTx/>
                <a:uFillTx/>
                <a:latin typeface="Times New Roman" panose="02020603050405020304" pitchFamily="18" charset="0"/>
                <a:ea typeface="+mj-ea"/>
                <a:cs typeface="Times New Roman" panose="02020603050405020304" pitchFamily="18" charset="0"/>
              </a:rPr>
              <a:t>(continued)</a:t>
            </a:r>
            <a:endParaRPr lang="en-US" sz="2200" dirty="0"/>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28</a:t>
            </a:fld>
            <a:endParaRPr lang="en-US" dirty="0"/>
          </a:p>
        </p:txBody>
      </p:sp>
      <p:sp>
        <p:nvSpPr>
          <p:cNvPr id="6" name="Text Placeholder 3">
            <a:extLst>
              <a:ext uri="{FF2B5EF4-FFF2-40B4-BE49-F238E27FC236}">
                <a16:creationId xmlns:a16="http://schemas.microsoft.com/office/drawing/2014/main" id="{62A336F9-25E8-4F4D-BD1A-83AF76913EEB}"/>
              </a:ext>
            </a:extLst>
          </p:cNvPr>
          <p:cNvSpPr txBox="1">
            <a:spLocks/>
          </p:cNvSpPr>
          <p:nvPr/>
        </p:nvSpPr>
        <p:spPr>
          <a:xfrm>
            <a:off x="838199" y="1272486"/>
            <a:ext cx="10515600" cy="1410556"/>
          </a:xfrm>
          <a:prstGeom prst="rect">
            <a:avLst/>
          </a:prstGeom>
        </p:spPr>
        <p:txBody>
          <a:bodyPr>
            <a:norm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685800" indent="-342900"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i="1" dirty="0"/>
          </a:p>
        </p:txBody>
      </p:sp>
      <p:grpSp>
        <p:nvGrpSpPr>
          <p:cNvPr id="4" name="Group 3">
            <a:extLst>
              <a:ext uri="{FF2B5EF4-FFF2-40B4-BE49-F238E27FC236}">
                <a16:creationId xmlns:a16="http://schemas.microsoft.com/office/drawing/2014/main" id="{D8D664A3-E6DA-4725-8F5A-1171C98F1807}"/>
              </a:ext>
            </a:extLst>
          </p:cNvPr>
          <p:cNvGrpSpPr/>
          <p:nvPr/>
        </p:nvGrpSpPr>
        <p:grpSpPr>
          <a:xfrm>
            <a:off x="1028441" y="1538273"/>
            <a:ext cx="10640899" cy="4369367"/>
            <a:chOff x="1028441" y="1538273"/>
            <a:chExt cx="10640899" cy="4369367"/>
          </a:xfrm>
        </p:grpSpPr>
        <p:pic>
          <p:nvPicPr>
            <p:cNvPr id="5" name="Picture 4">
              <a:extLst>
                <a:ext uri="{FF2B5EF4-FFF2-40B4-BE49-F238E27FC236}">
                  <a16:creationId xmlns:a16="http://schemas.microsoft.com/office/drawing/2014/main" id="{163F8F26-94BD-495B-B38F-ED6FF0F8C8D6}"/>
                </a:ext>
              </a:extLst>
            </p:cNvPr>
            <p:cNvPicPr>
              <a:picLocks noChangeAspect="1"/>
            </p:cNvPicPr>
            <p:nvPr/>
          </p:nvPicPr>
          <p:blipFill rotWithShape="1">
            <a:blip r:embed="rId3">
              <a:extLst>
                <a:ext uri="{28A0092B-C50C-407E-A947-70E740481C1C}">
                  <a14:useLocalDpi xmlns:a14="http://schemas.microsoft.com/office/drawing/2010/main" val="0"/>
                </a:ext>
              </a:extLst>
            </a:blip>
            <a:srcRect b="6634"/>
            <a:stretch/>
          </p:blipFill>
          <p:spPr>
            <a:xfrm>
              <a:off x="1028441" y="1538273"/>
              <a:ext cx="10450658" cy="4369367"/>
            </a:xfrm>
            <a:prstGeom prst="rect">
              <a:avLst/>
            </a:prstGeom>
          </p:spPr>
        </p:pic>
        <p:grpSp>
          <p:nvGrpSpPr>
            <p:cNvPr id="3" name="Group 2">
              <a:extLst>
                <a:ext uri="{FF2B5EF4-FFF2-40B4-BE49-F238E27FC236}">
                  <a16:creationId xmlns:a16="http://schemas.microsoft.com/office/drawing/2014/main" id="{7FFE2273-1FAC-49BB-B209-D65D6AB6DC18}"/>
                </a:ext>
              </a:extLst>
            </p:cNvPr>
            <p:cNvGrpSpPr/>
            <p:nvPr/>
          </p:nvGrpSpPr>
          <p:grpSpPr>
            <a:xfrm>
              <a:off x="2532691" y="5410385"/>
              <a:ext cx="9136649" cy="456159"/>
              <a:chOff x="2358030" y="6254271"/>
              <a:chExt cx="9136649" cy="456159"/>
            </a:xfrm>
          </p:grpSpPr>
          <p:pic>
            <p:nvPicPr>
              <p:cNvPr id="9" name="Picture 8">
                <a:extLst>
                  <a:ext uri="{FF2B5EF4-FFF2-40B4-BE49-F238E27FC236}">
                    <a16:creationId xmlns:a16="http://schemas.microsoft.com/office/drawing/2014/main" id="{2C3748DC-DB97-4A7F-AC39-ABFA3E6D8D63}"/>
                  </a:ext>
                </a:extLst>
              </p:cNvPr>
              <p:cNvPicPr>
                <a:picLocks noChangeAspect="1"/>
              </p:cNvPicPr>
              <p:nvPr/>
            </p:nvPicPr>
            <p:blipFill rotWithShape="1">
              <a:blip r:embed="rId3">
                <a:extLst>
                  <a:ext uri="{28A0092B-C50C-407E-A947-70E740481C1C}">
                    <a14:useLocalDpi xmlns:a14="http://schemas.microsoft.com/office/drawing/2010/main" val="0"/>
                  </a:ext>
                </a:extLst>
              </a:blip>
              <a:srcRect t="92198" r="17474" b="-523"/>
              <a:stretch/>
            </p:blipFill>
            <p:spPr>
              <a:xfrm>
                <a:off x="2870187" y="6320845"/>
                <a:ext cx="8624492" cy="389585"/>
              </a:xfrm>
              <a:prstGeom prst="rect">
                <a:avLst/>
              </a:prstGeom>
            </p:spPr>
          </p:pic>
          <p:pic>
            <p:nvPicPr>
              <p:cNvPr id="8" name="Picture 7">
                <a:extLst>
                  <a:ext uri="{FF2B5EF4-FFF2-40B4-BE49-F238E27FC236}">
                    <a16:creationId xmlns:a16="http://schemas.microsoft.com/office/drawing/2014/main" id="{660E0ACD-20B0-41A8-9473-814067523B2D}"/>
                  </a:ext>
                </a:extLst>
              </p:cNvPr>
              <p:cNvPicPr>
                <a:picLocks noChangeAspect="1"/>
              </p:cNvPicPr>
              <p:nvPr/>
            </p:nvPicPr>
            <p:blipFill rotWithShape="1">
              <a:blip r:embed="rId3">
                <a:extLst>
                  <a:ext uri="{28A0092B-C50C-407E-A947-70E740481C1C}">
                    <a14:useLocalDpi xmlns:a14="http://schemas.microsoft.com/office/drawing/2010/main" val="0"/>
                  </a:ext>
                </a:extLst>
              </a:blip>
              <a:srcRect l="88960" t="82967" r="1687" b="7286"/>
              <a:stretch/>
            </p:blipFill>
            <p:spPr>
              <a:xfrm>
                <a:off x="2358030" y="6254271"/>
                <a:ext cx="977421" cy="456159"/>
              </a:xfrm>
              <a:prstGeom prst="rect">
                <a:avLst/>
              </a:prstGeom>
            </p:spPr>
          </p:pic>
        </p:grpSp>
      </p:grpSp>
    </p:spTree>
    <p:custDataLst>
      <p:tags r:id="rId1"/>
    </p:custDataLst>
    <p:extLst>
      <p:ext uri="{BB962C8B-B14F-4D97-AF65-F5344CB8AC3E}">
        <p14:creationId xmlns:p14="http://schemas.microsoft.com/office/powerpoint/2010/main" val="2354251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MASTER METHOD </a:t>
            </a:r>
            <a:r>
              <a:rPr kumimoji="0" lang="en-US" sz="2200" b="0" i="0" u="none" strike="noStrike" kern="1200" cap="none" spc="0" normalizeH="0" baseline="0" noProof="0" dirty="0">
                <a:ln>
                  <a:noFill/>
                </a:ln>
                <a:solidFill>
                  <a:srgbClr val="035B92"/>
                </a:solidFill>
                <a:effectLst/>
                <a:uLnTx/>
                <a:uFillTx/>
                <a:latin typeface="Times New Roman" panose="02020603050405020304" pitchFamily="18" charset="0"/>
                <a:ea typeface="+mj-ea"/>
                <a:cs typeface="Times New Roman" panose="02020603050405020304" pitchFamily="18" charset="0"/>
              </a:rPr>
              <a:t>(continued)</a:t>
            </a:r>
            <a:endParaRPr lang="en-US" sz="2200" dirty="0"/>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29</a:t>
            </a:fld>
            <a:endParaRPr lang="en-US" dirty="0"/>
          </a:p>
        </p:txBody>
      </p:sp>
      <p:sp>
        <p:nvSpPr>
          <p:cNvPr id="6" name="Text Placeholder 3">
            <a:extLst>
              <a:ext uri="{FF2B5EF4-FFF2-40B4-BE49-F238E27FC236}">
                <a16:creationId xmlns:a16="http://schemas.microsoft.com/office/drawing/2014/main" id="{62A336F9-25E8-4F4D-BD1A-83AF76913EEB}"/>
              </a:ext>
            </a:extLst>
          </p:cNvPr>
          <p:cNvSpPr txBox="1">
            <a:spLocks/>
          </p:cNvSpPr>
          <p:nvPr/>
        </p:nvSpPr>
        <p:spPr>
          <a:xfrm>
            <a:off x="838199" y="1272486"/>
            <a:ext cx="10515600" cy="1410556"/>
          </a:xfrm>
          <a:prstGeom prst="rect">
            <a:avLst/>
          </a:prstGeom>
        </p:spPr>
        <p:txBody>
          <a:bodyPr>
            <a:norm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685800" indent="-342900"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i="1"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6289CF-4102-4C5D-B66A-C0FE63E354D2}"/>
                  </a:ext>
                </a:extLst>
              </p:cNvPr>
              <p:cNvSpPr txBox="1"/>
              <p:nvPr/>
            </p:nvSpPr>
            <p:spPr>
              <a:xfrm>
                <a:off x="838197" y="1392988"/>
                <a:ext cx="9923587" cy="3577774"/>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Call </a:t>
                </a:r>
                <a14:m>
                  <m:oMath xmlns:m="http://schemas.openxmlformats.org/officeDocument/2006/math">
                    <m:sSup>
                      <m:sSupPr>
                        <m:ctrlPr>
                          <a:rPr lang="en-US" sz="2800" i="1" dirty="0" smtClean="0">
                            <a:solidFill>
                              <a:srgbClr val="836967"/>
                            </a:solidFill>
                            <a:latin typeface="Cambria Math" panose="02040503050406030204" pitchFamily="18" charset="0"/>
                          </a:rPr>
                        </m:ctrlPr>
                      </m:sSupPr>
                      <m:e>
                        <m:r>
                          <a:rPr lang="en-US" sz="2800" i="1" dirty="0">
                            <a:latin typeface="Cambria Math" panose="02040503050406030204" pitchFamily="18" charset="0"/>
                          </a:rPr>
                          <m:t>𝑛</m:t>
                        </m:r>
                      </m:e>
                      <m:sup>
                        <m:func>
                          <m:funcPr>
                            <m:ctrlPr>
                              <a:rPr lang="en-US" sz="2800" i="1" dirty="0">
                                <a:latin typeface="Cambria Math" panose="02040503050406030204" pitchFamily="18" charset="0"/>
                              </a:rPr>
                            </m:ctrlPr>
                          </m:funcPr>
                          <m:fName>
                            <m:sSub>
                              <m:sSubPr>
                                <m:ctrlPr>
                                  <a:rPr lang="en-US" sz="2800" i="1" dirty="0">
                                    <a:solidFill>
                                      <a:srgbClr val="836967"/>
                                    </a:solidFill>
                                    <a:latin typeface="Cambria Math" panose="02040503050406030204" pitchFamily="18" charset="0"/>
                                  </a:rPr>
                                </m:ctrlPr>
                              </m:sSubPr>
                              <m:e>
                                <m:r>
                                  <m:rPr>
                                    <m:sty m:val="p"/>
                                  </m:rPr>
                                  <a:rPr lang="en-US" sz="2800" i="0" dirty="0">
                                    <a:latin typeface="Cambria Math" panose="02040503050406030204" pitchFamily="18" charset="0"/>
                                  </a:rPr>
                                  <m:t>log</m:t>
                                </m:r>
                              </m:e>
                              <m:sub>
                                <m:r>
                                  <a:rPr lang="en-US" sz="2800" i="1" dirty="0">
                                    <a:latin typeface="Cambria Math" panose="02040503050406030204" pitchFamily="18" charset="0"/>
                                  </a:rPr>
                                  <m:t>𝑏</m:t>
                                </m:r>
                              </m:sub>
                            </m:sSub>
                          </m:fName>
                          <m:e>
                            <m:r>
                              <a:rPr lang="en-US" sz="2800" i="1" dirty="0">
                                <a:latin typeface="Cambria Math" panose="02040503050406030204" pitchFamily="18" charset="0"/>
                              </a:rPr>
                              <m:t>𝑎</m:t>
                            </m:r>
                          </m:e>
                        </m:func>
                      </m:sup>
                    </m:sSup>
                  </m:oMath>
                </a14:m>
                <a:r>
                  <a:rPr lang="en-US" sz="2800" dirty="0">
                    <a:latin typeface="Times New Roman" panose="02020603050405020304" pitchFamily="18" charset="0"/>
                    <a:cs typeface="Times New Roman" panose="02020603050405020304" pitchFamily="18" charset="0"/>
                  </a:rPr>
                  <a:t> the </a:t>
                </a:r>
                <a:r>
                  <a:rPr lang="en-US" sz="2800" b="1" i="1" dirty="0">
                    <a:latin typeface="Times New Roman" panose="02020603050405020304" pitchFamily="18" charset="0"/>
                    <a:cs typeface="Times New Roman" panose="02020603050405020304" pitchFamily="18" charset="0"/>
                  </a:rPr>
                  <a:t>watershed function</a:t>
                </a:r>
                <a:r>
                  <a:rPr lang="en-US" sz="2800" dirty="0">
                    <a:latin typeface="Times New Roman" panose="02020603050405020304" pitchFamily="18" charset="0"/>
                    <a:cs typeface="Times New Roman" panose="02020603050405020304" pitchFamily="18" charset="0"/>
                  </a:rPr>
                  <a:t>. Master method compares the driving function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𝑓</m:t>
                    </m:r>
                    <m:r>
                      <a:rPr lang="en-US" sz="2800" i="1" dirty="0" smtClean="0">
                        <a:latin typeface="Cambria Math" panose="02040503050406030204" pitchFamily="18" charset="0"/>
                        <a:cs typeface="Times New Roman" panose="02020603050405020304" pitchFamily="18" charset="0"/>
                      </a:rPr>
                      <m:t>(</m:t>
                    </m:r>
                    <m:r>
                      <a:rPr lang="en-US" sz="2800" i="1" dirty="0" smtClean="0">
                        <a:latin typeface="Cambria Math" panose="02040503050406030204" pitchFamily="18" charset="0"/>
                        <a:cs typeface="Times New Roman" panose="02020603050405020304" pitchFamily="18" charset="0"/>
                      </a:rPr>
                      <m:t>𝑛</m:t>
                    </m:r>
                    <m:r>
                      <a:rPr lang="en-US" sz="2800" i="1" dirty="0" smtClean="0">
                        <a:latin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with the watershed function </a:t>
                </a:r>
                <a14:m>
                  <m:oMath xmlns:m="http://schemas.openxmlformats.org/officeDocument/2006/math">
                    <m:sSup>
                      <m:sSupPr>
                        <m:ctrlPr>
                          <a:rPr lang="en-US" sz="2800" i="1" dirty="0">
                            <a:solidFill>
                              <a:srgbClr val="836967"/>
                            </a:solidFill>
                            <a:latin typeface="Cambria Math" panose="02040503050406030204" pitchFamily="18" charset="0"/>
                          </a:rPr>
                        </m:ctrlPr>
                      </m:sSupPr>
                      <m:e>
                        <m:r>
                          <a:rPr lang="en-US" sz="2800" i="1" dirty="0">
                            <a:latin typeface="Cambria Math" panose="02040503050406030204" pitchFamily="18" charset="0"/>
                          </a:rPr>
                          <m:t>𝑛</m:t>
                        </m:r>
                      </m:e>
                      <m:sup>
                        <m:func>
                          <m:funcPr>
                            <m:ctrlPr>
                              <a:rPr lang="en-US" sz="2800" i="1" dirty="0">
                                <a:latin typeface="Cambria Math" panose="02040503050406030204" pitchFamily="18" charset="0"/>
                              </a:rPr>
                            </m:ctrlPr>
                          </m:funcPr>
                          <m:fName>
                            <m:sSub>
                              <m:sSubPr>
                                <m:ctrlPr>
                                  <a:rPr lang="en-US" sz="2800" i="1" dirty="0">
                                    <a:solidFill>
                                      <a:srgbClr val="836967"/>
                                    </a:solidFill>
                                    <a:latin typeface="Cambria Math" panose="02040503050406030204" pitchFamily="18" charset="0"/>
                                  </a:rPr>
                                </m:ctrlPr>
                              </m:sSubPr>
                              <m:e>
                                <m:r>
                                  <m:rPr>
                                    <m:sty m:val="p"/>
                                  </m:rPr>
                                  <a:rPr lang="en-US" sz="2800" dirty="0">
                                    <a:latin typeface="Cambria Math" panose="02040503050406030204" pitchFamily="18" charset="0"/>
                                  </a:rPr>
                                  <m:t>log</m:t>
                                </m:r>
                              </m:e>
                              <m:sub>
                                <m:r>
                                  <a:rPr lang="en-US" sz="2800" i="1" dirty="0">
                                    <a:latin typeface="Cambria Math" panose="02040503050406030204" pitchFamily="18" charset="0"/>
                                  </a:rPr>
                                  <m:t>𝑏</m:t>
                                </m:r>
                              </m:sub>
                            </m:sSub>
                          </m:fName>
                          <m:e>
                            <m:r>
                              <a:rPr lang="en-US" sz="2800" i="1" dirty="0">
                                <a:latin typeface="Cambria Math" panose="02040503050406030204" pitchFamily="18" charset="0"/>
                              </a:rPr>
                              <m:t>𝑎</m:t>
                            </m:r>
                          </m:e>
                        </m:func>
                      </m:sup>
                    </m:sSup>
                  </m:oMath>
                </a14:m>
                <a:r>
                  <a:rPr lang="en-US" sz="2800" dirty="0">
                    <a:latin typeface="Times New Roman" panose="02020603050405020304" pitchFamily="18" charset="0"/>
                    <a:cs typeface="Times New Roman" panose="02020603050405020304" pitchFamily="18" charset="0"/>
                  </a:rPr>
                  <a:t>.</a:t>
                </a:r>
              </a:p>
              <a:p>
                <a:pPr marL="341313" indent="-341313">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If the watershed function grows </a:t>
                </a:r>
                <a:r>
                  <a:rPr lang="en-US" sz="2800" b="1" i="1" dirty="0" err="1">
                    <a:latin typeface="Times New Roman" panose="02020603050405020304" pitchFamily="18" charset="0"/>
                    <a:cs typeface="Times New Roman" panose="02020603050405020304" pitchFamily="18" charset="0"/>
                  </a:rPr>
                  <a:t>polynomially</a:t>
                </a:r>
                <a:r>
                  <a:rPr lang="en-US" sz="2800" b="1" i="1" dirty="0">
                    <a:latin typeface="Times New Roman" panose="02020603050405020304" pitchFamily="18" charset="0"/>
                    <a:cs typeface="Times New Roman" panose="02020603050405020304" pitchFamily="18" charset="0"/>
                  </a:rPr>
                  <a:t> faster </a:t>
                </a:r>
                <a:r>
                  <a:rPr lang="en-US" sz="2800" dirty="0">
                    <a:latin typeface="Times New Roman" panose="02020603050405020304" pitchFamily="18" charset="0"/>
                    <a:cs typeface="Times New Roman" panose="02020603050405020304" pitchFamily="18" charset="0"/>
                  </a:rPr>
                  <a:t>than the driving function, then case 1 applies.</a:t>
                </a:r>
              </a:p>
              <a:p>
                <a:pPr marL="341313" indent="-341313">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If the driving function grows </a:t>
                </a:r>
                <a:r>
                  <a:rPr lang="en-US" sz="2800" b="1" i="1" dirty="0" err="1">
                    <a:latin typeface="Times New Roman" panose="02020603050405020304" pitchFamily="18" charset="0"/>
                    <a:cs typeface="Times New Roman" panose="02020603050405020304" pitchFamily="18" charset="0"/>
                  </a:rPr>
                  <a:t>polynomially</a:t>
                </a:r>
                <a:r>
                  <a:rPr lang="en-US" sz="2800" b="1" i="1" dirty="0">
                    <a:latin typeface="Times New Roman" panose="02020603050405020304" pitchFamily="18" charset="0"/>
                    <a:cs typeface="Times New Roman" panose="02020603050405020304" pitchFamily="18" charset="0"/>
                  </a:rPr>
                  <a:t> faster </a:t>
                </a:r>
                <a:r>
                  <a:rPr lang="en-US" sz="2800" dirty="0">
                    <a:latin typeface="Times New Roman" panose="02020603050405020304" pitchFamily="18" charset="0"/>
                    <a:cs typeface="Times New Roman" panose="02020603050405020304" pitchFamily="18" charset="0"/>
                  </a:rPr>
                  <a:t>than the watershed function and the regularity condition holds, then case 3 applies.</a:t>
                </a:r>
              </a:p>
              <a:p>
                <a:pPr marL="341313" indent="-341313">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There are gaps between cases 1 and 2 and between cases 2 and 3.</a:t>
                </a:r>
              </a:p>
            </p:txBody>
          </p:sp>
        </mc:Choice>
        <mc:Fallback xmlns="">
          <p:sp>
            <p:nvSpPr>
              <p:cNvPr id="7" name="TextBox 6">
                <a:extLst>
                  <a:ext uri="{FF2B5EF4-FFF2-40B4-BE49-F238E27FC236}">
                    <a16:creationId xmlns:a16="http://schemas.microsoft.com/office/drawing/2014/main" id="{DA6289CF-4102-4C5D-B66A-C0FE63E354D2}"/>
                  </a:ext>
                </a:extLst>
              </p:cNvPr>
              <p:cNvSpPr txBox="1">
                <a:spLocks noRot="1" noChangeAspect="1" noMove="1" noResize="1" noEditPoints="1" noAdjustHandles="1" noChangeArrowheads="1" noChangeShapeType="1" noTextEdit="1"/>
              </p:cNvSpPr>
              <p:nvPr/>
            </p:nvSpPr>
            <p:spPr>
              <a:xfrm>
                <a:off x="838197" y="1392988"/>
                <a:ext cx="9923587" cy="3577774"/>
              </a:xfrm>
              <a:prstGeom prst="rect">
                <a:avLst/>
              </a:prstGeom>
              <a:blipFill>
                <a:blip r:embed="rId3"/>
                <a:stretch>
                  <a:fillRect l="-1229" t="-1195" r="-1658" b="-4096"/>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836154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CHAPTER 4 OVERVIEW</a:t>
            </a:r>
          </a:p>
        </p:txBody>
      </p:sp>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416818"/>
            <a:ext cx="10515600" cy="4699855"/>
          </a:xfrm>
        </p:spPr>
        <p:txBody>
          <a:bodyPr/>
          <a:lstStyle/>
          <a:p>
            <a:r>
              <a:rPr lang="en-US" dirty="0"/>
              <a:t>Recall the divide-and-conquer paradigm, which we used for merge sort:</a:t>
            </a:r>
          </a:p>
          <a:p>
            <a:pPr marL="1025525" lvl="2" indent="-563563">
              <a:buNone/>
            </a:pPr>
            <a:r>
              <a:rPr lang="en-US" b="1" dirty="0"/>
              <a:t>Divide</a:t>
            </a:r>
            <a:r>
              <a:rPr lang="en-US" dirty="0"/>
              <a:t> the problem into one or more subproblems that are smaller instances of the same problem.</a:t>
            </a:r>
          </a:p>
          <a:p>
            <a:pPr marL="461963" lvl="2" indent="0">
              <a:buNone/>
            </a:pPr>
            <a:r>
              <a:rPr lang="en-US" b="1" dirty="0"/>
              <a:t>Conquer</a:t>
            </a:r>
            <a:r>
              <a:rPr lang="en-US" dirty="0"/>
              <a:t> the subproblems by solving them recursively.</a:t>
            </a:r>
          </a:p>
          <a:p>
            <a:pPr marL="1025525" lvl="5" indent="0">
              <a:buNone/>
            </a:pPr>
            <a:r>
              <a:rPr lang="en-US" sz="2200" b="1" i="1" dirty="0">
                <a:latin typeface="Times New Roman" panose="02020603050405020304" pitchFamily="18" charset="0"/>
                <a:cs typeface="Times New Roman" panose="02020603050405020304" pitchFamily="18" charset="0"/>
              </a:rPr>
              <a:t>Base case: </a:t>
            </a:r>
            <a:r>
              <a:rPr lang="en-US" sz="2200" dirty="0">
                <a:latin typeface="Times New Roman" panose="02020603050405020304" pitchFamily="18" charset="0"/>
                <a:cs typeface="Times New Roman" panose="02020603050405020304" pitchFamily="18" charset="0"/>
              </a:rPr>
              <a:t>If the subproblems are small enough, just solve them by brute force.</a:t>
            </a:r>
          </a:p>
          <a:p>
            <a:pPr marL="461963" lvl="2" indent="0">
              <a:spcAft>
                <a:spcPts val="600"/>
              </a:spcAft>
              <a:buNone/>
            </a:pPr>
            <a:r>
              <a:rPr lang="en-US" b="1" dirty="0"/>
              <a:t>Combine</a:t>
            </a:r>
            <a:r>
              <a:rPr lang="en-US" dirty="0"/>
              <a:t> the subproblem solutions to form a solution to the original problem.</a:t>
            </a:r>
          </a:p>
          <a:p>
            <a:pPr marL="0" lvl="1" indent="0">
              <a:buNone/>
            </a:pPr>
            <a:r>
              <a:rPr lang="en-US" dirty="0"/>
              <a:t>Use a recurrence to characterize the running time of a divide-and-conquer algorithm. Solving the recurrence gives us the asymptotic running time. </a:t>
            </a:r>
          </a:p>
          <a:p>
            <a:pPr marL="0" lvl="1" indent="0">
              <a:buNone/>
            </a:pPr>
            <a:r>
              <a:rPr lang="en-US" dirty="0"/>
              <a:t>A </a:t>
            </a:r>
            <a:r>
              <a:rPr lang="en-US" b="1" i="1" dirty="0"/>
              <a:t>recurrence</a:t>
            </a:r>
            <a:r>
              <a:rPr lang="en-US" dirty="0"/>
              <a:t> is a function is defined in terms of</a:t>
            </a:r>
          </a:p>
          <a:p>
            <a:pPr marL="803275" lvl="1"/>
            <a:r>
              <a:rPr lang="en-US" sz="2400" dirty="0"/>
              <a:t>one or more base cases, and</a:t>
            </a:r>
          </a:p>
          <a:p>
            <a:pPr marL="803275" lvl="1"/>
            <a:r>
              <a:rPr lang="en-US" sz="2400" dirty="0"/>
              <a:t>itself, with smaller arguments.</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3</a:t>
            </a:fld>
            <a:endParaRPr lang="en-US" dirty="0"/>
          </a:p>
        </p:txBody>
      </p:sp>
    </p:spTree>
    <p:custDataLst>
      <p:tags r:id="rId1"/>
    </p:custDataLst>
    <p:extLst>
      <p:ext uri="{BB962C8B-B14F-4D97-AF65-F5344CB8AC3E}">
        <p14:creationId xmlns:p14="http://schemas.microsoft.com/office/powerpoint/2010/main" val="3794703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nchor="t"/>
          <a:lstStyle/>
          <a:p>
            <a:r>
              <a:rPr lang="en-US" dirty="0"/>
              <a:t>MASTER METHOD EXAMPLES</a:t>
            </a:r>
            <a:endParaRPr lang="en-US" sz="2200" dirty="0"/>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30</a:t>
            </a:fld>
            <a:endParaRPr lang="en-US" dirty="0"/>
          </a:p>
        </p:txBody>
      </p:sp>
      <p:sp>
        <p:nvSpPr>
          <p:cNvPr id="6" name="Text Placeholder 3">
            <a:extLst>
              <a:ext uri="{FF2B5EF4-FFF2-40B4-BE49-F238E27FC236}">
                <a16:creationId xmlns:a16="http://schemas.microsoft.com/office/drawing/2014/main" id="{62A336F9-25E8-4F4D-BD1A-83AF76913EEB}"/>
              </a:ext>
            </a:extLst>
          </p:cNvPr>
          <p:cNvSpPr txBox="1">
            <a:spLocks/>
          </p:cNvSpPr>
          <p:nvPr/>
        </p:nvSpPr>
        <p:spPr>
          <a:xfrm>
            <a:off x="838199" y="1272486"/>
            <a:ext cx="10515600" cy="1410556"/>
          </a:xfrm>
          <a:prstGeom prst="rect">
            <a:avLst/>
          </a:prstGeom>
        </p:spPr>
        <p:txBody>
          <a:bodyPr>
            <a:norm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685800" indent="-342900"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i="1" dirty="0"/>
          </a:p>
        </p:txBody>
      </p:sp>
      <p:pic>
        <p:nvPicPr>
          <p:cNvPr id="4" name="Picture 3" descr="A picture containing chart&#10;&#10;Description automatically generated">
            <a:extLst>
              <a:ext uri="{FF2B5EF4-FFF2-40B4-BE49-F238E27FC236}">
                <a16:creationId xmlns:a16="http://schemas.microsoft.com/office/drawing/2014/main" id="{D36671A3-7EB5-4FB3-954D-205A32F6F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581" y="989908"/>
            <a:ext cx="8680599" cy="1100066"/>
          </a:xfrm>
          <a:prstGeom prst="rect">
            <a:avLst/>
          </a:prstGeom>
        </p:spPr>
      </p:pic>
      <p:pic>
        <p:nvPicPr>
          <p:cNvPr id="8" name="Picture 7" descr="Text&#10;&#10;Description automatically generated">
            <a:extLst>
              <a:ext uri="{FF2B5EF4-FFF2-40B4-BE49-F238E27FC236}">
                <a16:creationId xmlns:a16="http://schemas.microsoft.com/office/drawing/2014/main" id="{50DAEB88-34C3-4D02-9427-CE88636E9A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581" y="2203021"/>
            <a:ext cx="5434162" cy="1129015"/>
          </a:xfrm>
          <a:prstGeom prst="rect">
            <a:avLst/>
          </a:prstGeom>
        </p:spPr>
      </p:pic>
      <p:pic>
        <p:nvPicPr>
          <p:cNvPr id="10" name="Picture 9" descr="Text&#10;&#10;Description automatically generated">
            <a:extLst>
              <a:ext uri="{FF2B5EF4-FFF2-40B4-BE49-F238E27FC236}">
                <a16:creationId xmlns:a16="http://schemas.microsoft.com/office/drawing/2014/main" id="{57185EF4-1F17-4D99-B202-F5CB1DF0A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1581" y="3445083"/>
            <a:ext cx="8788123" cy="2022303"/>
          </a:xfrm>
          <a:prstGeom prst="rect">
            <a:avLst/>
          </a:prstGeom>
        </p:spPr>
      </p:pic>
      <p:pic>
        <p:nvPicPr>
          <p:cNvPr id="13" name="Picture 12" descr="Diagram, schematic&#10;&#10;Description automatically generated">
            <a:extLst>
              <a:ext uri="{FF2B5EF4-FFF2-40B4-BE49-F238E27FC236}">
                <a16:creationId xmlns:a16="http://schemas.microsoft.com/office/drawing/2014/main" id="{8E8801C0-3845-4152-BBAE-0BB8EF9661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1581" y="5580433"/>
            <a:ext cx="7535040" cy="1004948"/>
          </a:xfrm>
          <a:prstGeom prst="rect">
            <a:avLst/>
          </a:prstGeom>
        </p:spPr>
      </p:pic>
      <p:pic>
        <p:nvPicPr>
          <p:cNvPr id="14" name="Graphic 13" descr="Badge 1 with solid fill">
            <a:extLst>
              <a:ext uri="{FF2B5EF4-FFF2-40B4-BE49-F238E27FC236}">
                <a16:creationId xmlns:a16="http://schemas.microsoft.com/office/drawing/2014/main" id="{8A2B624E-EEE5-4002-8FF8-0E724824D2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8679" y="1328031"/>
            <a:ext cx="423819" cy="423819"/>
          </a:xfrm>
          <a:prstGeom prst="rect">
            <a:avLst/>
          </a:prstGeom>
        </p:spPr>
      </p:pic>
      <p:pic>
        <p:nvPicPr>
          <p:cNvPr id="15" name="Graphic 14" descr="Badge with solid fill">
            <a:extLst>
              <a:ext uri="{FF2B5EF4-FFF2-40B4-BE49-F238E27FC236}">
                <a16:creationId xmlns:a16="http://schemas.microsoft.com/office/drawing/2014/main" id="{CCA99E79-8180-4DE8-A006-FC581862ED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8679" y="2555618"/>
            <a:ext cx="423819" cy="423819"/>
          </a:xfrm>
          <a:prstGeom prst="rect">
            <a:avLst/>
          </a:prstGeom>
        </p:spPr>
      </p:pic>
      <p:pic>
        <p:nvPicPr>
          <p:cNvPr id="16" name="Graphic 15" descr="Badge 3 with solid fill">
            <a:extLst>
              <a:ext uri="{FF2B5EF4-FFF2-40B4-BE49-F238E27FC236}">
                <a16:creationId xmlns:a16="http://schemas.microsoft.com/office/drawing/2014/main" id="{1CA961D8-05BD-47D8-A2A3-B74088EA9C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8842" y="4244324"/>
            <a:ext cx="423819" cy="423819"/>
          </a:xfrm>
          <a:prstGeom prst="rect">
            <a:avLst/>
          </a:prstGeom>
        </p:spPr>
      </p:pic>
      <p:pic>
        <p:nvPicPr>
          <p:cNvPr id="17" name="Graphic 16" descr="Badge 4 with solid fill">
            <a:extLst>
              <a:ext uri="{FF2B5EF4-FFF2-40B4-BE49-F238E27FC236}">
                <a16:creationId xmlns:a16="http://schemas.microsoft.com/office/drawing/2014/main" id="{256D6A4D-248A-47B2-8A38-15F279F3E28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8679" y="5870997"/>
            <a:ext cx="423819" cy="423819"/>
          </a:xfrm>
          <a:prstGeom prst="rect">
            <a:avLst/>
          </a:prstGeom>
        </p:spPr>
      </p:pic>
    </p:spTree>
    <p:custDataLst>
      <p:tags r:id="rId1"/>
    </p:custDataLst>
    <p:extLst>
      <p:ext uri="{BB962C8B-B14F-4D97-AF65-F5344CB8AC3E}">
        <p14:creationId xmlns:p14="http://schemas.microsoft.com/office/powerpoint/2010/main" val="169498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MULTIPLYING SQUARE MATRICES</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31</a:t>
            </a:fld>
            <a:endParaRPr lang="en-US" dirty="0"/>
          </a:p>
        </p:txBody>
      </p:sp>
      <p:pic>
        <p:nvPicPr>
          <p:cNvPr id="7" name="Content Placeholder 6" descr="Text, letter&#10;&#10;Description automatically generated">
            <a:extLst>
              <a:ext uri="{FF2B5EF4-FFF2-40B4-BE49-F238E27FC236}">
                <a16:creationId xmlns:a16="http://schemas.microsoft.com/office/drawing/2014/main" id="{F2F32EBF-EC5F-438C-BA5E-35924A8247F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51267"/>
            <a:ext cx="7590692" cy="5182442"/>
          </a:xfrm>
        </p:spPr>
      </p:pic>
      <p:pic>
        <p:nvPicPr>
          <p:cNvPr id="9" name="Picture 8" descr="Text&#10;&#10;Description automatically generated">
            <a:extLst>
              <a:ext uri="{FF2B5EF4-FFF2-40B4-BE49-F238E27FC236}">
                <a16:creationId xmlns:a16="http://schemas.microsoft.com/office/drawing/2014/main" id="{BCA76DCC-51B8-4B5D-9526-52FDD52FFC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392" y="4506493"/>
            <a:ext cx="7451690" cy="1467636"/>
          </a:xfrm>
          <a:prstGeom prst="rect">
            <a:avLst/>
          </a:prstGeom>
        </p:spPr>
      </p:pic>
    </p:spTree>
    <p:custDataLst>
      <p:tags r:id="rId1"/>
    </p:custDataLst>
    <p:extLst>
      <p:ext uri="{BB962C8B-B14F-4D97-AF65-F5344CB8AC3E}">
        <p14:creationId xmlns:p14="http://schemas.microsoft.com/office/powerpoint/2010/main" val="4122122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367526"/>
            <a:ext cx="10946878" cy="1325563"/>
          </a:xfrm>
        </p:spPr>
        <p:txBody>
          <a:bodyPr anchor="t"/>
          <a:lstStyle/>
          <a:p>
            <a:r>
              <a:rPr lang="en-US" sz="4000" dirty="0"/>
              <a:t>SIMPLE DIVIDE-AND-CONQUER ALGORITHM</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32</a:t>
            </a:fld>
            <a:endParaRPr lang="en-US" dirty="0"/>
          </a:p>
        </p:txBody>
      </p:sp>
      <p:pic>
        <p:nvPicPr>
          <p:cNvPr id="6" name="Content Placeholder 5" descr="Text, letter&#10;&#10;Description automatically generated">
            <a:extLst>
              <a:ext uri="{FF2B5EF4-FFF2-40B4-BE49-F238E27FC236}">
                <a16:creationId xmlns:a16="http://schemas.microsoft.com/office/drawing/2014/main" id="{53FEA058-BEC4-4CF6-BC37-6C661BBB30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1" y="1234039"/>
            <a:ext cx="7825154" cy="2289336"/>
          </a:xfrm>
        </p:spPr>
      </p:pic>
      <p:pic>
        <p:nvPicPr>
          <p:cNvPr id="10" name="Picture 9" descr="Text, letter&#10;&#10;Description automatically generated">
            <a:extLst>
              <a:ext uri="{FF2B5EF4-FFF2-40B4-BE49-F238E27FC236}">
                <a16:creationId xmlns:a16="http://schemas.microsoft.com/office/drawing/2014/main" id="{6815DF12-9581-47E1-8169-C756DFFE90AA}"/>
              </a:ext>
            </a:extLst>
          </p:cNvPr>
          <p:cNvPicPr>
            <a:picLocks noChangeAspect="1"/>
          </p:cNvPicPr>
          <p:nvPr/>
        </p:nvPicPr>
        <p:blipFill rotWithShape="1">
          <a:blip r:embed="rId4">
            <a:extLst>
              <a:ext uri="{28A0092B-C50C-407E-A947-70E740481C1C}">
                <a14:useLocalDpi xmlns:a14="http://schemas.microsoft.com/office/drawing/2010/main" val="0"/>
              </a:ext>
            </a:extLst>
          </a:blip>
          <a:srcRect b="24752"/>
          <a:stretch/>
        </p:blipFill>
        <p:spPr>
          <a:xfrm>
            <a:off x="838200" y="3523376"/>
            <a:ext cx="8917587" cy="3170502"/>
          </a:xfrm>
          <a:prstGeom prst="rect">
            <a:avLst/>
          </a:prstGeom>
        </p:spPr>
      </p:pic>
      <p:pic>
        <p:nvPicPr>
          <p:cNvPr id="12" name="Picture 11" descr="Text, letter&#10;&#10;Description automatically generated">
            <a:extLst>
              <a:ext uri="{FF2B5EF4-FFF2-40B4-BE49-F238E27FC236}">
                <a16:creationId xmlns:a16="http://schemas.microsoft.com/office/drawing/2014/main" id="{6C81323A-1818-4E3B-A944-5FFE12B98BB1}"/>
              </a:ext>
            </a:extLst>
          </p:cNvPr>
          <p:cNvPicPr>
            <a:picLocks noChangeAspect="1"/>
          </p:cNvPicPr>
          <p:nvPr/>
        </p:nvPicPr>
        <p:blipFill rotWithShape="1">
          <a:blip r:embed="rId4">
            <a:extLst>
              <a:ext uri="{28A0092B-C50C-407E-A947-70E740481C1C}">
                <a14:useLocalDpi xmlns:a14="http://schemas.microsoft.com/office/drawing/2010/main" val="0"/>
              </a:ext>
            </a:extLst>
          </a:blip>
          <a:srcRect t="76613"/>
          <a:stretch/>
        </p:blipFill>
        <p:spPr>
          <a:xfrm>
            <a:off x="4388246" y="5229088"/>
            <a:ext cx="7658908" cy="846289"/>
          </a:xfrm>
          <a:prstGeom prst="rect">
            <a:avLst/>
          </a:prstGeom>
        </p:spPr>
      </p:pic>
    </p:spTree>
    <p:custDataLst>
      <p:tags r:id="rId1"/>
    </p:custDataLst>
    <p:extLst>
      <p:ext uri="{BB962C8B-B14F-4D97-AF65-F5344CB8AC3E}">
        <p14:creationId xmlns:p14="http://schemas.microsoft.com/office/powerpoint/2010/main" val="4082715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sz="4000" dirty="0"/>
              <a:t>SIMPLE DIVIDE-AND-CONQUER ALGORITHM </a:t>
            </a:r>
            <a:r>
              <a:rPr lang="en-US" sz="2200" dirty="0"/>
              <a:t>(continued)</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33</a:t>
            </a:fld>
            <a:endParaRPr lang="en-US" dirty="0"/>
          </a:p>
        </p:txBody>
      </p:sp>
      <p:sp>
        <p:nvSpPr>
          <p:cNvPr id="4" name="Content Placeholder 3">
            <a:extLst>
              <a:ext uri="{FF2B5EF4-FFF2-40B4-BE49-F238E27FC236}">
                <a16:creationId xmlns:a16="http://schemas.microsoft.com/office/drawing/2014/main" id="{45DDE0D2-D74D-4EDC-9903-D22B9B3A8E44}"/>
              </a:ext>
            </a:extLst>
          </p:cNvPr>
          <p:cNvSpPr>
            <a:spLocks noGrp="1"/>
          </p:cNvSpPr>
          <p:nvPr>
            <p:ph idx="1"/>
          </p:nvPr>
        </p:nvSpPr>
        <p:spPr>
          <a:xfrm>
            <a:off x="838200" y="1620897"/>
            <a:ext cx="10515600" cy="4351338"/>
          </a:xfrm>
        </p:spPr>
        <p:txBody>
          <a:bodyPr/>
          <a:lstStyle/>
          <a:p>
            <a:r>
              <a:rPr lang="en-US" dirty="0"/>
              <a:t>Use these equations to get a divide-and-conquer algorithm:</a:t>
            </a:r>
          </a:p>
        </p:txBody>
      </p:sp>
      <p:pic>
        <p:nvPicPr>
          <p:cNvPr id="9" name="Picture 8" descr="Text&#10;&#10;Description automatically generated">
            <a:extLst>
              <a:ext uri="{FF2B5EF4-FFF2-40B4-BE49-F238E27FC236}">
                <a16:creationId xmlns:a16="http://schemas.microsoft.com/office/drawing/2014/main" id="{92444BC6-2611-4F88-B9F5-A1C1950E7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762" y="2111381"/>
            <a:ext cx="4844330" cy="4406033"/>
          </a:xfrm>
          <a:prstGeom prst="rect">
            <a:avLst/>
          </a:prstGeom>
        </p:spPr>
      </p:pic>
      <p:sp>
        <p:nvSpPr>
          <p:cNvPr id="14" name="Content Placeholder 6">
            <a:extLst>
              <a:ext uri="{FF2B5EF4-FFF2-40B4-BE49-F238E27FC236}">
                <a16:creationId xmlns:a16="http://schemas.microsoft.com/office/drawing/2014/main" id="{A9A29B6E-9A02-40C2-9097-864A9DA8EA8B}"/>
              </a:ext>
            </a:extLst>
          </p:cNvPr>
          <p:cNvSpPr txBox="1">
            <a:spLocks/>
          </p:cNvSpPr>
          <p:nvPr/>
        </p:nvSpPr>
        <p:spPr>
          <a:xfrm>
            <a:off x="8074038" y="3945036"/>
            <a:ext cx="3124200" cy="2572378"/>
          </a:xfrm>
          <a:prstGeom prst="rect">
            <a:avLst/>
          </a:prstGeom>
          <a:solidFill>
            <a:schemeClr val="accent1"/>
          </a:solidFill>
          <a:effectLst>
            <a:outerShdw blurRad="50800" dist="38100" dir="2700000" algn="tl" rotWithShape="0">
              <a:prstClr val="black">
                <a:alpha val="40000"/>
              </a:prstClr>
            </a:outerShdw>
          </a:effectLst>
        </p:spPr>
        <p:txBody>
          <a:bodyPr vert="horz" lIns="91440" tIns="45720" rIns="91440" bIns="45720" rtlCol="0" anchor="t" anchorCtr="1">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solidFill>
              </a:rPr>
              <a:t>The book briefly discusses the question of how to avoid copying entries when partitioning matrices. Can partition matrices without copying entries by instead using index calculations.</a:t>
            </a:r>
          </a:p>
        </p:txBody>
      </p:sp>
    </p:spTree>
    <p:custDataLst>
      <p:tags r:id="rId1"/>
    </p:custDataLst>
    <p:extLst>
      <p:ext uri="{BB962C8B-B14F-4D97-AF65-F5344CB8AC3E}">
        <p14:creationId xmlns:p14="http://schemas.microsoft.com/office/powerpoint/2010/main" val="1022029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620897"/>
                <a:ext cx="10515600" cy="4556066"/>
              </a:xfrm>
            </p:spPr>
            <p:txBody>
              <a:bodyPr/>
              <a:lstStyle/>
              <a:p>
                <a:r>
                  <a:rPr lang="en-US" dirty="0"/>
                  <a:t>Let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be the time to multiply two </a:t>
                </a:r>
                <a14:m>
                  <m:oMath xmlns:m="http://schemas.openxmlformats.org/officeDocument/2006/math">
                    <m:r>
                      <a:rPr lang="en-US" i="1" dirty="0" smtClean="0">
                        <a:latin typeface="Cambria Math" panose="02040503050406030204" pitchFamily="18" charset="0"/>
                      </a:rPr>
                      <m:t>𝑛𝑥𝑛</m:t>
                    </m:r>
                  </m:oMath>
                </a14:m>
                <a:r>
                  <a:rPr lang="en-US" dirty="0"/>
                  <a:t> matrices.</a:t>
                </a:r>
              </a:p>
              <a:p>
                <a:r>
                  <a:rPr lang="en-US" b="1" i="1" dirty="0"/>
                  <a:t>Base case: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 Perform one scalar multiplication: </a:t>
                </a:r>
                <a14:m>
                  <m:oMath xmlns:m="http://schemas.openxmlformats.org/officeDocument/2006/math">
                    <m:r>
                      <m:rPr>
                        <m:sty m:val="p"/>
                      </m:rPr>
                      <a:rPr lang="en-US" i="0" dirty="0" smtClean="0">
                        <a:latin typeface="Cambria Math" panose="02040503050406030204" pitchFamily="18" charset="0"/>
                      </a:rPr>
                      <m:t>Θ</m:t>
                    </m:r>
                    <m:r>
                      <a:rPr lang="en-US" i="1" dirty="0" smtClean="0">
                        <a:latin typeface="Cambria Math" panose="02040503050406030204" pitchFamily="18" charset="0"/>
                      </a:rPr>
                      <m:t>(1)</m:t>
                    </m:r>
                  </m:oMath>
                </a14:m>
                <a:r>
                  <a:rPr lang="en-US" dirty="0"/>
                  <a:t>.</a:t>
                </a:r>
              </a:p>
              <a:p>
                <a:r>
                  <a:rPr lang="en-US" b="1" i="1" dirty="0"/>
                  <a:t>Recursive case: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&gt;1</m:t>
                    </m:r>
                  </m:oMath>
                </a14:m>
                <a:r>
                  <a:rPr lang="en-US" dirty="0"/>
                  <a:t>.</a:t>
                </a:r>
              </a:p>
              <a:p>
                <a:pPr lvl="1"/>
                <a:r>
                  <a:rPr lang="en-US" sz="2800" dirty="0"/>
                  <a:t>Dividing takes </a:t>
                </a:r>
                <a14:m>
                  <m:oMath xmlns:m="http://schemas.openxmlformats.org/officeDocument/2006/math">
                    <m:r>
                      <m:rPr>
                        <m:sty m:val="p"/>
                      </m:rPr>
                      <a:rPr lang="en-US" i="0" dirty="0" smtClean="0">
                        <a:latin typeface="Cambria Math" panose="02040503050406030204" pitchFamily="18" charset="0"/>
                      </a:rPr>
                      <m:t>Θ</m:t>
                    </m:r>
                    <m:r>
                      <a:rPr lang="en-US" i="1" dirty="0" smtClean="0">
                        <a:latin typeface="Cambria Math" panose="02040503050406030204" pitchFamily="18" charset="0"/>
                      </a:rPr>
                      <m:t>(1)</m:t>
                    </m:r>
                  </m:oMath>
                </a14:m>
                <a:r>
                  <a:rPr lang="en-US" sz="2800" dirty="0"/>
                  <a:t> time, using index calculations. [Otherwise, </a:t>
                </a:r>
                <a14:m>
                  <m:oMath xmlns:m="http://schemas.openxmlformats.org/officeDocument/2006/math">
                    <m:r>
                      <m:rPr>
                        <m:sty m:val="p"/>
                      </m:rPr>
                      <a:rPr lang="en-US" dirty="0">
                        <a:latin typeface="Cambria Math" panose="02040503050406030204" pitchFamily="18" charset="0"/>
                      </a:rPr>
                      <m:t>Θ</m:t>
                    </m:r>
                    <m:r>
                      <a:rPr lang="en-US" i="1" dirty="0">
                        <a:latin typeface="Cambria Math" panose="02040503050406030204" pitchFamily="18" charset="0"/>
                      </a:rPr>
                      <m:t>(</m:t>
                    </m:r>
                    <m:r>
                      <a:rPr lang="en-US" b="0" i="1" dirty="0" smtClean="0">
                        <a:latin typeface="Cambria Math" panose="02040503050406030204" pitchFamily="18" charset="0"/>
                      </a:rPr>
                      <m:t>𝑛</m:t>
                    </m:r>
                    <m:r>
                      <a:rPr lang="en-US" b="0" i="1" baseline="30000" dirty="0" smtClean="0">
                        <a:latin typeface="Cambria Math" panose="02040503050406030204" pitchFamily="18" charset="0"/>
                      </a:rPr>
                      <m:t>2</m:t>
                    </m:r>
                    <m:r>
                      <a:rPr lang="en-US" i="1" dirty="0">
                        <a:latin typeface="Cambria Math" panose="02040503050406030204" pitchFamily="18" charset="0"/>
                      </a:rPr>
                      <m:t>)</m:t>
                    </m:r>
                  </m:oMath>
                </a14:m>
                <a:r>
                  <a:rPr lang="en-US" sz="2800" dirty="0"/>
                  <a:t> time.]</a:t>
                </a:r>
              </a:p>
              <a:p>
                <a:pPr lvl="1"/>
                <a:r>
                  <a:rPr lang="en-US" sz="2800" dirty="0"/>
                  <a:t>Conquering makes 8 recursive calls, each multiplying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/2×</m:t>
                    </m:r>
                    <m:r>
                      <a:rPr lang="en-US" sz="2800" i="1" dirty="0" smtClean="0">
                        <a:latin typeface="Cambria Math" panose="02040503050406030204" pitchFamily="18" charset="0"/>
                      </a:rPr>
                      <m:t>𝑛</m:t>
                    </m:r>
                    <m:r>
                      <a:rPr lang="en-US" sz="2800" i="1" dirty="0" smtClean="0">
                        <a:latin typeface="Cambria Math" panose="02040503050406030204" pitchFamily="18" charset="0"/>
                      </a:rPr>
                      <m:t>/2</m:t>
                    </m:r>
                  </m:oMath>
                </a14:m>
                <a:r>
                  <a:rPr lang="en-US" sz="2800" dirty="0"/>
                  <a:t> matrices </a:t>
                </a:r>
                <a14:m>
                  <m:oMath xmlns:m="http://schemas.openxmlformats.org/officeDocument/2006/math">
                    <m:r>
                      <a:rPr lang="en-US" i="1">
                        <a:latin typeface="Cambria Math" panose="02040503050406030204" pitchFamily="18" charset="0"/>
                      </a:rPr>
                      <m:t>⟹</m:t>
                    </m:r>
                  </m:oMath>
                </a14:m>
                <a:r>
                  <a:rPr lang="en-US" sz="2800" dirty="0"/>
                  <a:t> </a:t>
                </a:r>
                <a14:m>
                  <m:oMath xmlns:m="http://schemas.openxmlformats.org/officeDocument/2006/math">
                    <m:r>
                      <a:rPr lang="en-US" sz="2800" i="1" dirty="0" smtClean="0">
                        <a:latin typeface="Cambria Math" panose="02040503050406030204" pitchFamily="18" charset="0"/>
                      </a:rPr>
                      <m:t>8</m:t>
                    </m:r>
                    <m:r>
                      <a:rPr lang="en-US" sz="2800" i="1" dirty="0" smtClean="0">
                        <a:latin typeface="Cambria Math" panose="02040503050406030204" pitchFamily="18" charset="0"/>
                      </a:rPr>
                      <m:t>𝑇</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/2)</m:t>
                    </m:r>
                  </m:oMath>
                </a14:m>
                <a:r>
                  <a:rPr lang="en-US" sz="2800" dirty="0"/>
                  <a:t>.</a:t>
                </a:r>
              </a:p>
              <a:p>
                <a:pPr lvl="1"/>
                <a:r>
                  <a:rPr lang="en-US" sz="2800" dirty="0"/>
                  <a:t>No combine step, because </a:t>
                </a:r>
                <a:r>
                  <a:rPr lang="en-US" sz="2800" i="1" dirty="0"/>
                  <a:t>C</a:t>
                </a:r>
                <a:r>
                  <a:rPr lang="en-US" sz="2800" dirty="0"/>
                  <a:t> is updated in place.</a:t>
                </a:r>
              </a:p>
              <a:p>
                <a:pPr marL="0" lvl="1" indent="0">
                  <a:buNone/>
                </a:pPr>
                <a:r>
                  <a:rPr lang="en-US" dirty="0"/>
                  <a:t>Recurrence (omitting the base case) is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)=8</m:t>
                    </m:r>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/2)+</m:t>
                    </m:r>
                    <m:r>
                      <m:rPr>
                        <m:sty m:val="p"/>
                      </m:rPr>
                      <a:rPr lang="el-GR" i="0" dirty="0" smtClean="0">
                        <a:latin typeface="Cambria Math" panose="02040503050406030204" pitchFamily="18" charset="0"/>
                      </a:rPr>
                      <m:t>Θ</m:t>
                    </m:r>
                    <m:r>
                      <a:rPr lang="en-US" i="1" dirty="0" smtClean="0">
                        <a:latin typeface="Cambria Math" panose="02040503050406030204" pitchFamily="18" charset="0"/>
                      </a:rPr>
                      <m:t>(1)</m:t>
                    </m:r>
                  </m:oMath>
                </a14:m>
                <a:r>
                  <a:rPr lang="en-US" dirty="0"/>
                  <a:t>. Can use master method to show that it has solution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m:rPr>
                        <m:sty m:val="p"/>
                      </m:rPr>
                      <a:rPr lang="el-GR" i="0" dirty="0" smtClean="0">
                        <a:latin typeface="Cambria Math" panose="02040503050406030204" pitchFamily="18" charset="0"/>
                      </a:rPr>
                      <m:t>Θ</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baseline="30000" dirty="0" smtClean="0">
                        <a:latin typeface="Cambria Math" panose="02040503050406030204" pitchFamily="18" charset="0"/>
                      </a:rPr>
                      <m:t>3</m:t>
                    </m:r>
                    <m:r>
                      <a:rPr lang="en-US" i="1" dirty="0" smtClean="0">
                        <a:latin typeface="Cambria Math" panose="02040503050406030204" pitchFamily="18" charset="0"/>
                      </a:rPr>
                      <m:t>)</m:t>
                    </m:r>
                  </m:oMath>
                </a14:m>
                <a:r>
                  <a:rPr lang="en-US" dirty="0"/>
                  <a:t>.</a:t>
                </a:r>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620897"/>
                <a:ext cx="10515600" cy="4556066"/>
              </a:xfrm>
              <a:blipFill>
                <a:blip r:embed="rId3"/>
                <a:stretch>
                  <a:fillRect l="-1217" t="-2410" b="-6292"/>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34</a:t>
            </a:fld>
            <a:endParaRPr lang="en-US" dirty="0"/>
          </a:p>
        </p:txBody>
      </p:sp>
    </p:spTree>
    <p:custDataLst>
      <p:tags r:id="rId1"/>
    </p:custDataLst>
    <p:extLst>
      <p:ext uri="{BB962C8B-B14F-4D97-AF65-F5344CB8AC3E}">
        <p14:creationId xmlns:p14="http://schemas.microsoft.com/office/powerpoint/2010/main" val="2000184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ANALYSIS </a:t>
            </a:r>
            <a:r>
              <a:rPr lang="en-US" sz="2200" dirty="0"/>
              <a:t>(continued)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620897"/>
                <a:ext cx="10235084" cy="4556066"/>
              </a:xfrm>
            </p:spPr>
            <p:txBody>
              <a:bodyPr/>
              <a:lstStyle/>
              <a:p>
                <a:r>
                  <a:rPr lang="en-US" b="1" i="1" dirty="0"/>
                  <a:t>Bushiness of recursion trees:</a:t>
                </a:r>
              </a:p>
              <a:p>
                <a:r>
                  <a:rPr lang="en-US" sz="2800" dirty="0"/>
                  <a:t>Compare this recurrence with the merge-sort recurrence</a:t>
                </a:r>
                <a:r>
                  <a:rPr lang="en-US" dirty="0"/>
                  <a:t>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)=2</m:t>
                    </m:r>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/2)+</m:t>
                    </m:r>
                    <m:r>
                      <m:rPr>
                        <m:sty m:val="p"/>
                      </m:rPr>
                      <a:rPr lang="el-GR" i="0" dirty="0" smtClean="0">
                        <a:latin typeface="Cambria Math" panose="02040503050406030204" pitchFamily="18" charset="0"/>
                      </a:rPr>
                      <m:t>Θ</m:t>
                    </m:r>
                    <m:r>
                      <a:rPr lang="en-US" i="1" dirty="0" smtClean="0">
                        <a:latin typeface="Cambria Math" panose="02040503050406030204" pitchFamily="18" charset="0"/>
                      </a:rPr>
                      <m:t>(</m:t>
                    </m:r>
                    <m:r>
                      <a:rPr lang="en-US" b="0"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If we draw out the recursion trees, the factor of 2 in the merge-sort recurrenece says that each non-leaf node has 2 children. But the factor of 8 in the recurrence for M</a:t>
                </a:r>
                <a:r>
                  <a:rPr lang="en-US" sz="2400" dirty="0"/>
                  <a:t>ATRIX</a:t>
                </a:r>
                <a:r>
                  <a:rPr lang="en-US" dirty="0"/>
                  <a:t>-M</a:t>
                </a:r>
                <a:r>
                  <a:rPr lang="en-US" sz="2400" dirty="0"/>
                  <a:t>ULTIPLY</a:t>
                </a:r>
                <a:r>
                  <a:rPr lang="en-US" dirty="0"/>
                  <a:t>-R</a:t>
                </a:r>
                <a:r>
                  <a:rPr lang="en-US" sz="2400" dirty="0"/>
                  <a:t>ECURSIVE</a:t>
                </a:r>
                <a:r>
                  <a:rPr lang="en-US" dirty="0"/>
                  <a:t> says that each non-leaf node has 8 children. Get a bushier tree with many more leaves, even though internal nodes have a smaller cost.</a:t>
                </a:r>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620897"/>
                <a:ext cx="10235084" cy="4556066"/>
              </a:xfrm>
              <a:blipFill>
                <a:blip r:embed="rId3"/>
                <a:stretch>
                  <a:fillRect l="-1251" t="-2410" r="-1549"/>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35</a:t>
            </a:fld>
            <a:endParaRPr lang="en-US" dirty="0"/>
          </a:p>
        </p:txBody>
      </p:sp>
    </p:spTree>
    <p:custDataLst>
      <p:tags r:id="rId1"/>
    </p:custDataLst>
    <p:extLst>
      <p:ext uri="{BB962C8B-B14F-4D97-AF65-F5344CB8AC3E}">
        <p14:creationId xmlns:p14="http://schemas.microsoft.com/office/powerpoint/2010/main" val="2280553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STRASSEN’S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253331"/>
                <a:ext cx="10515600" cy="4351338"/>
              </a:xfrm>
            </p:spPr>
            <p:txBody>
              <a:bodyPr/>
              <a:lstStyle/>
              <a:p>
                <a:r>
                  <a:rPr lang="en-US" sz="2400" b="1" i="1" dirty="0"/>
                  <a:t>Idea: </a:t>
                </a:r>
                <a:r>
                  <a:rPr lang="en-US" sz="2400" dirty="0"/>
                  <a:t>Make the recursion tree less bushy. Perform only 7 recursive multiplications of </a:t>
                </a:r>
                <a14:m>
                  <m:oMath xmlns:m="http://schemas.openxmlformats.org/officeDocument/2006/math">
                    <m:r>
                      <a:rPr lang="en-US" sz="2400" i="1" dirty="0" smtClean="0">
                        <a:latin typeface="Cambria Math" panose="02040503050406030204" pitchFamily="18" charset="0"/>
                      </a:rPr>
                      <m:t>𝑛</m:t>
                    </m:r>
                    <m:r>
                      <a:rPr lang="en-US" sz="2400" i="1" dirty="0" smtClean="0">
                        <a:latin typeface="Cambria Math" panose="02040503050406030204" pitchFamily="18" charset="0"/>
                      </a:rPr>
                      <m:t>/2×</m:t>
                    </m:r>
                    <m:r>
                      <a:rPr lang="en-US" sz="2400" i="1" dirty="0" smtClean="0">
                        <a:latin typeface="Cambria Math" panose="02040503050406030204" pitchFamily="18" charset="0"/>
                      </a:rPr>
                      <m:t>𝑛</m:t>
                    </m:r>
                    <m:r>
                      <a:rPr lang="en-US" sz="2400" i="1" dirty="0" smtClean="0">
                        <a:latin typeface="Cambria Math" panose="02040503050406030204" pitchFamily="18" charset="0"/>
                      </a:rPr>
                      <m:t>/2</m:t>
                    </m:r>
                  </m:oMath>
                </a14:m>
                <a:r>
                  <a:rPr lang="en-US" sz="2400" dirty="0"/>
                  <a:t> matrices, rather than 8. Will cost several additions/subtractions of </a:t>
                </a:r>
                <a14:m>
                  <m:oMath xmlns:m="http://schemas.openxmlformats.org/officeDocument/2006/math">
                    <m:r>
                      <a:rPr lang="en-US" sz="2400" i="1" dirty="0">
                        <a:latin typeface="Cambria Math" panose="02040503050406030204" pitchFamily="18" charset="0"/>
                      </a:rPr>
                      <m:t>𝑛</m:t>
                    </m:r>
                    <m:r>
                      <a:rPr lang="en-US" sz="2400" i="1" dirty="0">
                        <a:latin typeface="Cambria Math" panose="02040503050406030204" pitchFamily="18" charset="0"/>
                      </a:rPr>
                      <m:t>/2×</m:t>
                    </m:r>
                    <m:r>
                      <a:rPr lang="en-US" sz="2400" i="1" dirty="0">
                        <a:latin typeface="Cambria Math" panose="02040503050406030204" pitchFamily="18" charset="0"/>
                      </a:rPr>
                      <m:t>𝑛</m:t>
                    </m:r>
                    <m:r>
                      <a:rPr lang="en-US" sz="2400" i="1" dirty="0">
                        <a:latin typeface="Cambria Math" panose="02040503050406030204" pitchFamily="18" charset="0"/>
                      </a:rPr>
                      <m:t>/2</m:t>
                    </m:r>
                  </m:oMath>
                </a14:m>
                <a:r>
                  <a:rPr lang="en-US" sz="2400" dirty="0"/>
                  <a:t> matrices.</a:t>
                </a:r>
              </a:p>
              <a:p>
                <a:r>
                  <a:rPr lang="en-US" sz="2400" dirty="0"/>
                  <a:t>Since a subtraction is a “negative addition,” just refer to all additions and subtractions as additions.</a:t>
                </a:r>
              </a:p>
              <a:p>
                <a:r>
                  <a:rPr lang="en-US" sz="2400" b="1" i="1" dirty="0"/>
                  <a:t>Example of reducing multiplications: </a:t>
                </a:r>
                <a:r>
                  <a:rPr lang="en-US" sz="2400" dirty="0"/>
                  <a:t>Given </a:t>
                </a:r>
                <a14:m>
                  <m:oMath xmlns:m="http://schemas.openxmlformats.org/officeDocument/2006/math">
                    <m:r>
                      <a:rPr lang="en-US" sz="2400" i="1" dirty="0" smtClean="0">
                        <a:latin typeface="Cambria Math" panose="02040503050406030204" pitchFamily="18" charset="0"/>
                      </a:rPr>
                      <m:t>𝑥</m:t>
                    </m:r>
                  </m:oMath>
                </a14:m>
                <a:r>
                  <a:rPr lang="en-US" sz="2400" dirty="0"/>
                  <a:t> and </a:t>
                </a:r>
                <a14:m>
                  <m:oMath xmlns:m="http://schemas.openxmlformats.org/officeDocument/2006/math">
                    <m:r>
                      <a:rPr lang="en-US" sz="2400" i="1" dirty="0" smtClean="0">
                        <a:latin typeface="Cambria Math" panose="02040503050406030204" pitchFamily="18" charset="0"/>
                      </a:rPr>
                      <m:t>𝑦</m:t>
                    </m:r>
                  </m:oMath>
                </a14:m>
                <a:r>
                  <a:rPr lang="en-US" sz="2400" dirty="0"/>
                  <a:t>, compute </a:t>
                </a:r>
                <a14:m>
                  <m:oMath xmlns:m="http://schemas.openxmlformats.org/officeDocument/2006/math">
                    <m:r>
                      <a:rPr lang="en-US" sz="2400" i="1" dirty="0" smtClean="0">
                        <a:latin typeface="Cambria Math" panose="02040503050406030204" pitchFamily="18" charset="0"/>
                      </a:rPr>
                      <m:t>𝑥</m:t>
                    </m:r>
                    <m:r>
                      <a:rPr lang="en-US" sz="2400" i="1" baseline="30000" dirty="0" smtClean="0">
                        <a:latin typeface="Cambria Math" panose="02040503050406030204" pitchFamily="18" charset="0"/>
                      </a:rPr>
                      <m:t>2</m:t>
                    </m:r>
                    <m:r>
                      <a:rPr lang="en-US" sz="2400" i="1" dirty="0" smtClean="0">
                        <a:latin typeface="Cambria Math" panose="02040503050406030204" pitchFamily="18" charset="0"/>
                      </a:rPr>
                      <m:t>−</m:t>
                    </m:r>
                    <m:r>
                      <a:rPr lang="en-US" sz="2400" i="1" dirty="0" smtClean="0">
                        <a:latin typeface="Cambria Math" panose="02040503050406030204" pitchFamily="18" charset="0"/>
                      </a:rPr>
                      <m:t>𝑦</m:t>
                    </m:r>
                    <m:r>
                      <a:rPr lang="en-US" sz="2400" i="1" baseline="30000" dirty="0" smtClean="0">
                        <a:latin typeface="Cambria Math" panose="02040503050406030204" pitchFamily="18" charset="0"/>
                      </a:rPr>
                      <m:t>2</m:t>
                    </m:r>
                  </m:oMath>
                </a14:m>
                <a:r>
                  <a:rPr lang="en-US" sz="2400" dirty="0"/>
                  <a:t>. Obvious way uses 2 multiplications and one subtraction. But observe:</a:t>
                </a:r>
              </a:p>
              <a:p>
                <a:endParaRPr lang="en-US" sz="2400" dirty="0"/>
              </a:p>
              <a:p>
                <a:endParaRPr lang="en-US" sz="2400" dirty="0"/>
              </a:p>
              <a:p>
                <a:endParaRPr lang="en-US" sz="2400" dirty="0"/>
              </a:p>
              <a:p>
                <a:r>
                  <a:rPr lang="en-US" sz="2400" dirty="0"/>
                  <a:t>so at the expense of one extra addition, can get by with only 1 multiplication. Not a big deal if </a:t>
                </a:r>
                <a14:m>
                  <m:oMath xmlns:m="http://schemas.openxmlformats.org/officeDocument/2006/math">
                    <m:r>
                      <a:rPr lang="en-US" sz="2400" i="1" dirty="0" smtClean="0">
                        <a:latin typeface="Cambria Math" panose="02040503050406030204" pitchFamily="18" charset="0"/>
                      </a:rPr>
                      <m:t>𝑥</m:t>
                    </m:r>
                  </m:oMath>
                </a14:m>
                <a:r>
                  <a:rPr lang="en-US" sz="2400" dirty="0"/>
                  <a:t>, </a:t>
                </a:r>
                <a14:m>
                  <m:oMath xmlns:m="http://schemas.openxmlformats.org/officeDocument/2006/math">
                    <m:r>
                      <a:rPr lang="en-US" sz="2400" i="1" dirty="0" smtClean="0">
                        <a:latin typeface="Cambria Math" panose="02040503050406030204" pitchFamily="18" charset="0"/>
                      </a:rPr>
                      <m:t>𝑦</m:t>
                    </m:r>
                  </m:oMath>
                </a14:m>
                <a:r>
                  <a:rPr lang="en-US" sz="2400" dirty="0"/>
                  <a:t> are scalars, but can make a difference if they are matrices.</a:t>
                </a:r>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253331"/>
                <a:ext cx="10515600" cy="4351338"/>
              </a:xfrm>
              <a:blipFill>
                <a:blip r:embed="rId3"/>
                <a:stretch>
                  <a:fillRect l="-928" t="-1964" b="-24264"/>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36</a:t>
            </a:fld>
            <a:endParaRPr lang="en-US" dirty="0"/>
          </a:p>
        </p:txBody>
      </p:sp>
      <p:pic>
        <p:nvPicPr>
          <p:cNvPr id="5" name="Picture 4" descr="Text, letter&#10;&#10;Description automatically generated">
            <a:extLst>
              <a:ext uri="{FF2B5EF4-FFF2-40B4-BE49-F238E27FC236}">
                <a16:creationId xmlns:a16="http://schemas.microsoft.com/office/drawing/2014/main" id="{8F73F4DD-78AA-4600-8F57-CBE22DBD4B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671" y="4170066"/>
            <a:ext cx="5045319" cy="1547446"/>
          </a:xfrm>
          <a:prstGeom prst="rect">
            <a:avLst/>
          </a:prstGeom>
        </p:spPr>
      </p:pic>
    </p:spTree>
    <p:custDataLst>
      <p:tags r:id="rId1"/>
    </p:custDataLst>
    <p:extLst>
      <p:ext uri="{BB962C8B-B14F-4D97-AF65-F5344CB8AC3E}">
        <p14:creationId xmlns:p14="http://schemas.microsoft.com/office/powerpoint/2010/main" val="1068380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STRASSEN’S ALGORITHM </a:t>
            </a:r>
            <a:r>
              <a:rPr lang="en-US" sz="2200" dirty="0"/>
              <a:t>(continued)</a:t>
            </a:r>
          </a:p>
        </p:txBody>
      </p:sp>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253331"/>
            <a:ext cx="10515600" cy="4351338"/>
          </a:xfrm>
        </p:spPr>
        <p:txBody>
          <a:bodyPr/>
          <a:lstStyle/>
          <a:p>
            <a:r>
              <a:rPr lang="en-US" sz="2400" dirty="0"/>
              <a:t>The algorithm:</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b="1" i="1" dirty="0"/>
              <a:t>Analysis</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37</a:t>
            </a:fld>
            <a:endParaRPr lang="en-US" dirty="0"/>
          </a:p>
        </p:txBody>
      </p:sp>
      <p:pic>
        <p:nvPicPr>
          <p:cNvPr id="5" name="Picture 4">
            <a:extLst>
              <a:ext uri="{FF2B5EF4-FFF2-40B4-BE49-F238E27FC236}">
                <a16:creationId xmlns:a16="http://schemas.microsoft.com/office/drawing/2014/main" id="{8F73F4DD-78AA-4600-8F57-CBE22DBD4B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5936" y="1721737"/>
            <a:ext cx="7856468" cy="3782092"/>
          </a:xfrm>
          <a:prstGeom prst="rect">
            <a:avLst/>
          </a:prstGeom>
        </p:spPr>
      </p:pic>
      <p:pic>
        <p:nvPicPr>
          <p:cNvPr id="6" name="Picture 5">
            <a:extLst>
              <a:ext uri="{FF2B5EF4-FFF2-40B4-BE49-F238E27FC236}">
                <a16:creationId xmlns:a16="http://schemas.microsoft.com/office/drawing/2014/main" id="{CACBDD49-F7A3-43C8-B503-639B80579D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761" y="5931297"/>
            <a:ext cx="8002818" cy="897613"/>
          </a:xfrm>
          <a:prstGeom prst="rect">
            <a:avLst/>
          </a:prstGeom>
        </p:spPr>
      </p:pic>
    </p:spTree>
    <p:custDataLst>
      <p:tags r:id="rId1"/>
    </p:custDataLst>
    <p:extLst>
      <p:ext uri="{BB962C8B-B14F-4D97-AF65-F5344CB8AC3E}">
        <p14:creationId xmlns:p14="http://schemas.microsoft.com/office/powerpoint/2010/main" val="59282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STRASSEN’S ALGORITHM </a:t>
            </a:r>
            <a:r>
              <a:rPr lang="en-US" sz="2200" dirty="0"/>
              <a:t>(continued)</a:t>
            </a:r>
          </a:p>
        </p:txBody>
      </p:sp>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253331"/>
            <a:ext cx="10515600" cy="4351338"/>
          </a:xfrm>
        </p:spPr>
        <p:txBody>
          <a:bodyPr/>
          <a:lstStyle/>
          <a:p>
            <a:r>
              <a:rPr lang="en-US" sz="2400" b="1" i="1" dirty="0"/>
              <a:t>Details</a:t>
            </a:r>
          </a:p>
          <a:p>
            <a:r>
              <a:rPr lang="en-US" sz="2400" b="1" i="1" dirty="0"/>
              <a:t>Step 2: </a:t>
            </a:r>
            <a:r>
              <a:rPr lang="en-US" sz="2400" dirty="0"/>
              <a:t>Create the 10 matrices</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38</a:t>
            </a:fld>
            <a:endParaRPr lang="en-US" dirty="0"/>
          </a:p>
        </p:txBody>
      </p:sp>
      <p:pic>
        <p:nvPicPr>
          <p:cNvPr id="5" name="Picture 4">
            <a:extLst>
              <a:ext uri="{FF2B5EF4-FFF2-40B4-BE49-F238E27FC236}">
                <a16:creationId xmlns:a16="http://schemas.microsoft.com/office/drawing/2014/main" id="{8F73F4DD-78AA-4600-8F57-CBE22DBD4B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2211328"/>
            <a:ext cx="7069895" cy="4351338"/>
          </a:xfrm>
          <a:prstGeom prst="rect">
            <a:avLst/>
          </a:prstGeom>
        </p:spPr>
      </p:pic>
    </p:spTree>
    <p:custDataLst>
      <p:tags r:id="rId1"/>
    </p:custDataLst>
    <p:extLst>
      <p:ext uri="{BB962C8B-B14F-4D97-AF65-F5344CB8AC3E}">
        <p14:creationId xmlns:p14="http://schemas.microsoft.com/office/powerpoint/2010/main" val="2789833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STRASSEN’S ALGORITHM </a:t>
            </a:r>
            <a:r>
              <a:rPr lang="en-US" sz="2200" dirty="0"/>
              <a:t>(continued)</a:t>
            </a:r>
          </a:p>
        </p:txBody>
      </p:sp>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253331"/>
            <a:ext cx="10515600" cy="4351338"/>
          </a:xfrm>
        </p:spPr>
        <p:txBody>
          <a:bodyPr/>
          <a:lstStyle/>
          <a:p>
            <a:r>
              <a:rPr lang="en-US" sz="2400" b="1" i="1" dirty="0"/>
              <a:t>Step 4: </a:t>
            </a:r>
            <a:r>
              <a:rPr lang="en-US" sz="2400" dirty="0"/>
              <a:t>Compute the 7 matrices</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39</a:t>
            </a:fld>
            <a:endParaRPr lang="en-US" dirty="0"/>
          </a:p>
        </p:txBody>
      </p:sp>
      <p:pic>
        <p:nvPicPr>
          <p:cNvPr id="5" name="Picture 4">
            <a:extLst>
              <a:ext uri="{FF2B5EF4-FFF2-40B4-BE49-F238E27FC236}">
                <a16:creationId xmlns:a16="http://schemas.microsoft.com/office/drawing/2014/main" id="{8F73F4DD-78AA-4600-8F57-CBE22DBD4B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1763905"/>
            <a:ext cx="10079732" cy="3840763"/>
          </a:xfrm>
          <a:prstGeom prst="rect">
            <a:avLst/>
          </a:prstGeom>
        </p:spPr>
      </p:pic>
    </p:spTree>
    <p:custDataLst>
      <p:tags r:id="rId1"/>
    </p:custDataLst>
    <p:extLst>
      <p:ext uri="{BB962C8B-B14F-4D97-AF65-F5344CB8AC3E}">
        <p14:creationId xmlns:p14="http://schemas.microsoft.com/office/powerpoint/2010/main" val="190230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ALGORITHMIC RECURRENCES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825625"/>
                <a:ext cx="10515600" cy="4351338"/>
              </a:xfrm>
            </p:spPr>
            <p:txBody>
              <a:bodyPr/>
              <a:lstStyle/>
              <a:p>
                <a:r>
                  <a:rPr lang="en-US" dirty="0"/>
                  <a:t>Interested in recurrences that describe running times of algorithms.</a:t>
                </a:r>
              </a:p>
              <a:p>
                <a:r>
                  <a:rPr lang="en-US" dirty="0"/>
                  <a:t>A recurrence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is </a:t>
                </a:r>
                <a:r>
                  <a:rPr lang="en-US" b="1" i="1" dirty="0"/>
                  <a:t>algorithmic</a:t>
                </a:r>
                <a:r>
                  <a:rPr lang="en-US" dirty="0"/>
                  <a:t> if for every sufficiently large </a:t>
                </a:r>
                <a:r>
                  <a:rPr lang="en-US" b="1" i="1" dirty="0"/>
                  <a:t>threshold</a:t>
                </a:r>
                <a:r>
                  <a:rPr lang="en-US" dirty="0"/>
                  <a:t> constant </a:t>
                </a:r>
                <a14:m>
                  <m:oMath xmlns:m="http://schemas.openxmlformats.org/officeDocument/2006/math">
                    <m:r>
                      <a:rPr lang="en-US" i="1" dirty="0" smtClean="0">
                        <a:latin typeface="Cambria Math" panose="02040503050406030204" pitchFamily="18" charset="0"/>
                      </a:rPr>
                      <m:t>𝑛</m:t>
                    </m:r>
                    <m:r>
                      <a:rPr lang="en-US" i="1" baseline="-25000" dirty="0" smtClean="0">
                        <a:latin typeface="Cambria Math" panose="02040503050406030204" pitchFamily="18" charset="0"/>
                      </a:rPr>
                      <m:t>0</m:t>
                    </m:r>
                    <m:r>
                      <a:rPr lang="en-US" i="1" dirty="0" smtClean="0">
                        <a:latin typeface="Cambria Math" panose="02040503050406030204" pitchFamily="18" charset="0"/>
                      </a:rPr>
                      <m:t>&gt;0</m:t>
                    </m:r>
                  </m:oMath>
                </a14:m>
                <a:r>
                  <a:rPr lang="en-US" dirty="0"/>
                  <a:t>:</a:t>
                </a:r>
              </a:p>
              <a:p>
                <a:pPr marL="344488" indent="-344488">
                  <a:buFont typeface="Arial" panose="020B0604020202020204" pitchFamily="34" charset="0"/>
                  <a:buChar char="•"/>
                </a:pPr>
                <a:r>
                  <a:rPr lang="en-US" dirty="0"/>
                  <a:t>For all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&lt;</m:t>
                    </m:r>
                    <m:r>
                      <a:rPr lang="en-US" i="1" dirty="0" smtClean="0">
                        <a:latin typeface="Cambria Math" panose="02040503050406030204" pitchFamily="18" charset="0"/>
                      </a:rPr>
                      <m:t>𝑛</m:t>
                    </m:r>
                    <m:r>
                      <a:rPr lang="en-US" i="1" baseline="-25000"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m:rPr>
                        <m:sty m:val="p"/>
                      </m:rPr>
                      <a:rPr lang="el-GR" i="0" dirty="0" smtClean="0">
                        <a:latin typeface="Cambria Math" panose="02040503050406030204" pitchFamily="18" charset="0"/>
                      </a:rPr>
                      <m:t>Θ</m:t>
                    </m:r>
                    <m:r>
                      <a:rPr lang="en-US" i="1" dirty="0" smtClean="0">
                        <a:latin typeface="Cambria Math" panose="02040503050406030204" pitchFamily="18" charset="0"/>
                      </a:rPr>
                      <m:t>(1)</m:t>
                    </m:r>
                  </m:oMath>
                </a14:m>
                <a:r>
                  <a:rPr lang="en-US" dirty="0"/>
                  <a:t>. </a:t>
                </a:r>
                <a:r>
                  <a:rPr lang="en-US" i="1" dirty="0"/>
                  <a:t>[Can consider the running time constant for small problem sizes.]</a:t>
                </a:r>
              </a:p>
              <a:p>
                <a:pPr marL="344488" indent="-344488">
                  <a:buFont typeface="Arial" panose="020B0604020202020204" pitchFamily="34" charset="0"/>
                  <a:buChar char="•"/>
                </a:pPr>
                <a:r>
                  <a:rPr lang="en-US" dirty="0"/>
                  <a:t>For all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baseline="-25000" dirty="0" smtClean="0">
                        <a:latin typeface="Cambria Math" panose="02040503050406030204" pitchFamily="18" charset="0"/>
                      </a:rPr>
                      <m:t>0</m:t>
                    </m:r>
                  </m:oMath>
                </a14:m>
                <a:r>
                  <a:rPr lang="en-US" dirty="0"/>
                  <a:t>, every path of recursion terminates in a defined base case within a finite number of recursive invocations. </a:t>
                </a:r>
                <a:r>
                  <a:rPr lang="en-US" i="1" dirty="0"/>
                  <a:t>[The recursive algorithm terminates.]</a:t>
                </a:r>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217" t="-2381"/>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4</a:t>
            </a:fld>
            <a:endParaRPr lang="en-US" dirty="0"/>
          </a:p>
        </p:txBody>
      </p:sp>
    </p:spTree>
    <p:custDataLst>
      <p:tags r:id="rId1"/>
    </p:custDataLst>
    <p:extLst>
      <p:ext uri="{BB962C8B-B14F-4D97-AF65-F5344CB8AC3E}">
        <p14:creationId xmlns:p14="http://schemas.microsoft.com/office/powerpoint/2010/main" val="4289224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STRASSEN’S ALGORITHM </a:t>
            </a:r>
            <a:r>
              <a:rPr lang="en-US" sz="2200" dirty="0"/>
              <a:t>(continued)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253331"/>
                <a:ext cx="10515600" cy="4351338"/>
              </a:xfrm>
            </p:spPr>
            <p:txBody>
              <a:bodyPr/>
              <a:lstStyle/>
              <a:p>
                <a:r>
                  <a:rPr lang="en-US" sz="2400" b="1" i="1" dirty="0"/>
                  <a:t>Step 5: </a:t>
                </a:r>
                <a:r>
                  <a:rPr lang="en-US" sz="2400" dirty="0"/>
                  <a:t>Add and subtract the </a:t>
                </a:r>
                <a14:m>
                  <m:oMath xmlns:m="http://schemas.openxmlformats.org/officeDocument/2006/math">
                    <m:r>
                      <a:rPr lang="en-US" sz="2400" i="1" dirty="0" smtClean="0">
                        <a:latin typeface="Cambria Math" panose="02040503050406030204" pitchFamily="18" charset="0"/>
                      </a:rPr>
                      <m:t>𝑃</m:t>
                    </m:r>
                    <m:r>
                      <a:rPr lang="en-US" sz="2400" i="1" baseline="-25000" dirty="0" smtClean="0">
                        <a:latin typeface="Cambria Math" panose="02040503050406030204" pitchFamily="18" charset="0"/>
                      </a:rPr>
                      <m:t>𝑖</m:t>
                    </m:r>
                  </m:oMath>
                </a14:m>
                <a:r>
                  <a:rPr lang="en-US" sz="2400" dirty="0"/>
                  <a:t> to construct submatrices of </a:t>
                </a:r>
                <a:r>
                  <a:rPr lang="en-US" sz="2400" i="1" dirty="0"/>
                  <a:t>C</a:t>
                </a:r>
                <a:r>
                  <a:rPr lang="en-US" sz="2400" dirty="0"/>
                  <a:t>:</a:t>
                </a:r>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253331"/>
                <a:ext cx="10515600" cy="4351338"/>
              </a:xfrm>
              <a:blipFill>
                <a:blip r:embed="rId3"/>
                <a:stretch>
                  <a:fillRect l="-928" t="-1964"/>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40</a:t>
            </a:fld>
            <a:endParaRPr lang="en-US" dirty="0"/>
          </a:p>
        </p:txBody>
      </p:sp>
      <p:pic>
        <p:nvPicPr>
          <p:cNvPr id="5" name="Picture 4">
            <a:extLst>
              <a:ext uri="{FF2B5EF4-FFF2-40B4-BE49-F238E27FC236}">
                <a16:creationId xmlns:a16="http://schemas.microsoft.com/office/drawing/2014/main" id="{8F73F4DD-78AA-4600-8F57-CBE22DBD4B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61374" y="1763906"/>
            <a:ext cx="4458998" cy="2144903"/>
          </a:xfrm>
          <a:prstGeom prst="rect">
            <a:avLst/>
          </a:prstGeom>
        </p:spPr>
      </p:pic>
    </p:spTree>
    <p:custDataLst>
      <p:tags r:id="rId1"/>
    </p:custDataLst>
    <p:extLst>
      <p:ext uri="{BB962C8B-B14F-4D97-AF65-F5344CB8AC3E}">
        <p14:creationId xmlns:p14="http://schemas.microsoft.com/office/powerpoint/2010/main" val="4252139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EXAMPLE</a:t>
            </a:r>
            <a:endParaRPr lang="en-US" sz="2200" dirty="0"/>
          </a:p>
        </p:txBody>
      </p:sp>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253331"/>
            <a:ext cx="10515600" cy="4351338"/>
          </a:xfrm>
        </p:spPr>
        <p:txBody>
          <a:bodyPr/>
          <a:lstStyle/>
          <a:p>
            <a:r>
              <a:rPr lang="en-US" sz="2400" dirty="0"/>
              <a:t>Example of how C</a:t>
            </a:r>
            <a:r>
              <a:rPr lang="en-US" sz="2400" baseline="-25000" dirty="0"/>
              <a:t>11</a:t>
            </a:r>
            <a:r>
              <a:rPr lang="en-US" sz="2400" dirty="0"/>
              <a:t> is reconstructed using additions and the previously defined P and S matrices.</a:t>
            </a:r>
          </a:p>
          <a:p>
            <a:endParaRPr lang="en-US" sz="2400" dirty="0"/>
          </a:p>
          <a:p>
            <a:endParaRPr lang="en-US" sz="2400" dirty="0"/>
          </a:p>
          <a:p>
            <a:endParaRPr lang="en-US" sz="2400" dirty="0"/>
          </a:p>
          <a:p>
            <a:endParaRPr lang="en-US" sz="2400" dirty="0"/>
          </a:p>
          <a:p>
            <a:endParaRPr lang="en-US" sz="2400" dirty="0"/>
          </a:p>
          <a:p>
            <a:r>
              <a:rPr lang="en-US" sz="2400" dirty="0"/>
              <a:t>All four examples are fully worked out in the text.</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41</a:t>
            </a:fld>
            <a:endParaRPr lang="en-US" dirty="0"/>
          </a:p>
        </p:txBody>
      </p:sp>
      <p:pic>
        <p:nvPicPr>
          <p:cNvPr id="5" name="Picture 4">
            <a:extLst>
              <a:ext uri="{FF2B5EF4-FFF2-40B4-BE49-F238E27FC236}">
                <a16:creationId xmlns:a16="http://schemas.microsoft.com/office/drawing/2014/main" id="{8F73F4DD-78AA-4600-8F57-CBE22DBD4B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2189673"/>
            <a:ext cx="9652914" cy="2326600"/>
          </a:xfrm>
          <a:prstGeom prst="rect">
            <a:avLst/>
          </a:prstGeom>
        </p:spPr>
      </p:pic>
    </p:spTree>
    <p:custDataLst>
      <p:tags r:id="rId1"/>
    </p:custDataLst>
    <p:extLst>
      <p:ext uri="{BB962C8B-B14F-4D97-AF65-F5344CB8AC3E}">
        <p14:creationId xmlns:p14="http://schemas.microsoft.com/office/powerpoint/2010/main" val="1456825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THEORETICAL AND PRACTICAL NOTES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527349"/>
                <a:ext cx="10515600" cy="4649614"/>
              </a:xfrm>
            </p:spPr>
            <p:txBody>
              <a:bodyPr/>
              <a:lstStyle/>
              <a:p>
                <a:r>
                  <a:rPr lang="en-US" dirty="0"/>
                  <a:t>Strassen’s algorithm was the first to beat </a:t>
                </a:r>
                <a14:m>
                  <m:oMath xmlns:m="http://schemas.openxmlformats.org/officeDocument/2006/math">
                    <m:r>
                      <m:rPr>
                        <m:sty m:val="p"/>
                      </m:rPr>
                      <a:rPr lang="el-GR" i="0" dirty="0" smtClean="0">
                        <a:latin typeface="Cambria Math" panose="02040503050406030204" pitchFamily="18" charset="0"/>
                      </a:rPr>
                      <m:t>Θ</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baseline="30000" dirty="0" smtClean="0">
                        <a:latin typeface="Cambria Math" panose="02040503050406030204" pitchFamily="18" charset="0"/>
                      </a:rPr>
                      <m:t>3</m:t>
                    </m:r>
                    <m:r>
                      <a:rPr lang="en-US" i="1" dirty="0" smtClean="0">
                        <a:latin typeface="Cambria Math" panose="02040503050406030204" pitchFamily="18" charset="0"/>
                      </a:rPr>
                      <m:t>)</m:t>
                    </m:r>
                  </m:oMath>
                </a14:m>
                <a:r>
                  <a:rPr lang="en-US" dirty="0"/>
                  <a:t> time, but it’s not the asymptotically fastest known. A method by Coppersmith and Winograd runs in </a:t>
                </a:r>
                <a14:m>
                  <m:oMath xmlns:m="http://schemas.openxmlformats.org/officeDocument/2006/math">
                    <m:r>
                      <a:rPr lang="en-US" b="0" i="1" dirty="0" smtClean="0">
                        <a:latin typeface="Cambria Math" panose="02040503050406030204" pitchFamily="18" charset="0"/>
                      </a:rPr>
                      <m:t>𝑂</m:t>
                    </m:r>
                    <m:d>
                      <m:dPr>
                        <m:ctrlPr>
                          <a:rPr lang="en-US" i="1" dirty="0" smtClean="0">
                            <a:solidFill>
                              <a:srgbClr val="836967"/>
                            </a:solidFill>
                            <a:latin typeface="Cambria Math" panose="02040503050406030204" pitchFamily="18" charset="0"/>
                          </a:rPr>
                        </m:ctrlPr>
                      </m:dPr>
                      <m:e>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𝑛</m:t>
                            </m:r>
                          </m:e>
                          <m:sup>
                            <m:r>
                              <a:rPr lang="en-US" i="0" dirty="0" smtClean="0">
                                <a:latin typeface="Cambria Math" panose="02040503050406030204" pitchFamily="18" charset="0"/>
                              </a:rPr>
                              <m:t>2.376</m:t>
                            </m:r>
                          </m:sup>
                        </m:sSup>
                      </m:e>
                    </m:d>
                  </m:oMath>
                </a14:m>
                <a:r>
                  <a:rPr lang="en-US" dirty="0"/>
                  <a:t> time. Current best asymptotic bound (not practical) is </a:t>
                </a:r>
                <a14:m>
                  <m:oMath xmlns:m="http://schemas.openxmlformats.org/officeDocument/2006/math">
                    <m:r>
                      <a:rPr lang="en-US" i="1" dirty="0">
                        <a:latin typeface="Cambria Math" panose="02040503050406030204" pitchFamily="18" charset="0"/>
                      </a:rPr>
                      <m:t>𝑂</m:t>
                    </m:r>
                    <m:d>
                      <m:dPr>
                        <m:ctrlPr>
                          <a:rPr lang="en-US" i="1" dirty="0">
                            <a:solidFill>
                              <a:srgbClr val="836967"/>
                            </a:solidFill>
                            <a:latin typeface="Cambria Math" panose="02040503050406030204" pitchFamily="18" charset="0"/>
                          </a:rPr>
                        </m:ctrlPr>
                      </m:dPr>
                      <m:e>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𝑛</m:t>
                            </m:r>
                          </m:e>
                          <m:sup>
                            <m:r>
                              <a:rPr lang="en-US" dirty="0">
                                <a:latin typeface="Cambria Math" panose="02040503050406030204" pitchFamily="18" charset="0"/>
                              </a:rPr>
                              <m:t>2.37286</m:t>
                            </m:r>
                          </m:sup>
                        </m:sSup>
                      </m:e>
                    </m:d>
                  </m:oMath>
                </a14:m>
                <a:r>
                  <a:rPr lang="en-US" dirty="0"/>
                  <a:t>.</a:t>
                </a:r>
              </a:p>
              <a:p>
                <a:r>
                  <a:rPr lang="en-US" dirty="0"/>
                  <a:t>Practical issues against Strassen’s algorithm:</a:t>
                </a:r>
              </a:p>
              <a:p>
                <a:pPr marL="341313" indent="-341313">
                  <a:buFont typeface="Arial" panose="020B0604020202020204" pitchFamily="34" charset="0"/>
                  <a:buChar char="•"/>
                </a:pPr>
                <a:r>
                  <a:rPr lang="en-US" sz="2800" dirty="0"/>
                  <a:t>Higher constant factor than the obvious </a:t>
                </a:r>
                <a14:m>
                  <m:oMath xmlns:m="http://schemas.openxmlformats.org/officeDocument/2006/math">
                    <m:r>
                      <m:rPr>
                        <m:sty m:val="p"/>
                      </m:rPr>
                      <a:rPr lang="el-GR" sz="2800" i="0" dirty="0" smtClean="0">
                        <a:latin typeface="Cambria Math" panose="02040503050406030204" pitchFamily="18" charset="0"/>
                      </a:rPr>
                      <m:t>Θ</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baseline="30000" dirty="0" smtClean="0">
                        <a:latin typeface="Cambria Math" panose="02040503050406030204" pitchFamily="18" charset="0"/>
                      </a:rPr>
                      <m:t>3</m:t>
                    </m:r>
                    <m:r>
                      <a:rPr lang="en-US" sz="2800" i="1" dirty="0" smtClean="0">
                        <a:latin typeface="Cambria Math" panose="02040503050406030204" pitchFamily="18" charset="0"/>
                      </a:rPr>
                      <m:t>)</m:t>
                    </m:r>
                  </m:oMath>
                </a14:m>
                <a:r>
                  <a:rPr lang="en-US" sz="2800" dirty="0"/>
                  <a:t>-time method.</a:t>
                </a:r>
              </a:p>
              <a:p>
                <a:pPr marL="341313" indent="-341313">
                  <a:buFont typeface="Arial" panose="020B0604020202020204" pitchFamily="34" charset="0"/>
                  <a:buChar char="•"/>
                </a:pPr>
                <a:r>
                  <a:rPr lang="en-US" sz="2800" dirty="0"/>
                  <a:t>Not good for sparse matrices.</a:t>
                </a:r>
              </a:p>
              <a:p>
                <a:pPr marL="341313" indent="-341313">
                  <a:buFont typeface="Arial" panose="020B0604020202020204" pitchFamily="34" charset="0"/>
                  <a:buChar char="•"/>
                </a:pPr>
                <a:r>
                  <a:rPr lang="en-US" sz="2800" dirty="0"/>
                  <a:t>Not numerically stable: larger errors accumulate than in the obvious method.</a:t>
                </a:r>
              </a:p>
              <a:p>
                <a:pPr marL="341313" indent="-341313">
                  <a:buFont typeface="Arial" panose="020B0604020202020204" pitchFamily="34" charset="0"/>
                  <a:buChar char="•"/>
                </a:pPr>
                <a:r>
                  <a:rPr lang="en-US" sz="2800" dirty="0"/>
                  <a:t>Submatrices consume space, especially if copying.</a:t>
                </a:r>
                <a:endParaRPr lang="en-US" dirty="0"/>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527349"/>
                <a:ext cx="10515600" cy="4649614"/>
              </a:xfrm>
              <a:blipFill>
                <a:blip r:embed="rId3"/>
                <a:stretch>
                  <a:fillRect l="-1217" t="-2362" r="-754" b="-12336"/>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42</a:t>
            </a:fld>
            <a:endParaRPr lang="en-US" dirty="0"/>
          </a:p>
        </p:txBody>
      </p:sp>
    </p:spTree>
    <p:custDataLst>
      <p:tags r:id="rId1"/>
    </p:custDataLst>
    <p:extLst>
      <p:ext uri="{BB962C8B-B14F-4D97-AF65-F5344CB8AC3E}">
        <p14:creationId xmlns:p14="http://schemas.microsoft.com/office/powerpoint/2010/main" val="3424229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832432" cy="1325563"/>
          </a:xfrm>
        </p:spPr>
        <p:txBody>
          <a:bodyPr/>
          <a:lstStyle/>
          <a:p>
            <a:r>
              <a:rPr lang="en-US" sz="4000" dirty="0"/>
              <a:t>EXAMPLES OF RECURRENCES ARISING FROM DIVIDE-AND-CONQUER ALGORITHMS</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43</a:t>
            </a:fld>
            <a:endParaRPr lang="en-US" dirty="0"/>
          </a:p>
        </p:txBody>
      </p:sp>
      <p:pic>
        <p:nvPicPr>
          <p:cNvPr id="7" name="Content Placeholder 6" descr="Text, letter&#10;&#10;Description automatically generated">
            <a:extLst>
              <a:ext uri="{FF2B5EF4-FFF2-40B4-BE49-F238E27FC236}">
                <a16:creationId xmlns:a16="http://schemas.microsoft.com/office/drawing/2014/main" id="{7FE964BB-9C99-42C7-B2D7-A4CD0925AC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57760"/>
            <a:ext cx="10869528" cy="2433765"/>
          </a:xfrm>
        </p:spPr>
      </p:pic>
      <p:sp>
        <p:nvSpPr>
          <p:cNvPr id="8" name="Rectangle 7">
            <a:extLst>
              <a:ext uri="{FF2B5EF4-FFF2-40B4-BE49-F238E27FC236}">
                <a16:creationId xmlns:a16="http://schemas.microsoft.com/office/drawing/2014/main" id="{C59D6ECD-9CDD-4401-BF24-DCA56A1DE56B}"/>
              </a:ext>
            </a:extLst>
          </p:cNvPr>
          <p:cNvSpPr/>
          <p:nvPr/>
        </p:nvSpPr>
        <p:spPr>
          <a:xfrm>
            <a:off x="8301789" y="2322885"/>
            <a:ext cx="3368843" cy="4684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30D435-BA54-4A14-9B7E-E67463945F5F}"/>
              </a:ext>
            </a:extLst>
          </p:cNvPr>
          <p:cNvSpPr/>
          <p:nvPr/>
        </p:nvSpPr>
        <p:spPr>
          <a:xfrm>
            <a:off x="1389413" y="2791326"/>
            <a:ext cx="6733309" cy="320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78185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CONVENTIONS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825625"/>
                <a:ext cx="10515600" cy="4351338"/>
              </a:xfrm>
            </p:spPr>
            <p:txBody>
              <a:bodyPr/>
              <a:lstStyle/>
              <a:p>
                <a:r>
                  <a:rPr lang="en-US" dirty="0"/>
                  <a:t>Will often state recurrences without base cases. When analyzing algorithms, assume that if no base case is given, the recurrence is algorithmic.</a:t>
                </a:r>
              </a:p>
              <a:p>
                <a:r>
                  <a:rPr lang="en-US" dirty="0"/>
                  <a:t>Ceilings and floors in divide-and-conquer recurrences don’t change the asymptotic solution </a:t>
                </a:r>
                <a14:m>
                  <m:oMath xmlns:m="http://schemas.openxmlformats.org/officeDocument/2006/math">
                    <m:r>
                      <a:rPr lang="en-US" b="0" i="1" smtClean="0">
                        <a:latin typeface="Cambria Math" panose="02040503050406030204" pitchFamily="18" charset="0"/>
                      </a:rPr>
                      <m:t>⟹ </m:t>
                    </m:r>
                  </m:oMath>
                </a14:m>
                <a:r>
                  <a:rPr lang="en-US" dirty="0"/>
                  <a:t>often state algorithmic recurrences without floors and ceilings.</a:t>
                </a:r>
              </a:p>
              <a:p>
                <a:r>
                  <a:rPr lang="en-US" b="1" i="1" dirty="0"/>
                  <a:t>Example:</a:t>
                </a:r>
                <a:r>
                  <a:rPr lang="en-US" i="1" dirty="0"/>
                  <a:t> </a:t>
                </a:r>
              </a:p>
              <a:p>
                <a:pPr marL="800114" lvl="2" indent="0">
                  <a:buNone/>
                </a:pPr>
                <a:r>
                  <a:rPr lang="en-US" sz="2800" dirty="0"/>
                  <a:t>recurrence for merge sort is really </a:t>
                </a:r>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217" t="-2381"/>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5</a:t>
            </a:fld>
            <a:endParaRPr lang="en-US" dirty="0"/>
          </a:p>
        </p:txBody>
      </p:sp>
      <p:pic>
        <p:nvPicPr>
          <p:cNvPr id="5" name="Picture 4">
            <a:extLst>
              <a:ext uri="{FF2B5EF4-FFF2-40B4-BE49-F238E27FC236}">
                <a16:creationId xmlns:a16="http://schemas.microsoft.com/office/drawing/2014/main" id="{F47047AF-B03C-45BD-8594-D6EE3D71DE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7802" y="5578612"/>
            <a:ext cx="6154342" cy="473845"/>
          </a:xfrm>
          <a:prstGeom prst="rect">
            <a:avLst/>
          </a:prstGeom>
        </p:spPr>
      </p:pic>
    </p:spTree>
    <p:custDataLst>
      <p:tags r:id="rId1"/>
    </p:custDataLst>
    <p:extLst>
      <p:ext uri="{BB962C8B-B14F-4D97-AF65-F5344CB8AC3E}">
        <p14:creationId xmlns:p14="http://schemas.microsoft.com/office/powerpoint/2010/main" val="3811157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CONVENTIONS </a:t>
            </a:r>
            <a:r>
              <a:rPr lang="en-US" sz="2200" dirty="0"/>
              <a:t>(continued)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825625"/>
                <a:ext cx="10515600" cy="4351338"/>
              </a:xfrm>
            </p:spPr>
            <p:txBody>
              <a:bodyPr/>
              <a:lstStyle/>
              <a:p>
                <a:r>
                  <a:rPr lang="en-US" dirty="0"/>
                  <a:t>Some recurrences are inequalities rather than equations.</a:t>
                </a:r>
              </a:p>
              <a:p>
                <a:r>
                  <a:rPr lang="en-US" b="1" i="1" dirty="0"/>
                  <a:t>Example:</a:t>
                </a:r>
              </a:p>
              <a:p>
                <a:r>
                  <a:rPr lang="en-US" dirty="0"/>
                  <a:t> </a:t>
                </a:r>
              </a:p>
              <a:p>
                <a:pPr marL="800114" lvl="2" indent="0">
                  <a:buNone/>
                </a:pPr>
                <a:r>
                  <a:rPr lang="en-US" sz="2800" dirty="0"/>
                  <a:t>gives only an upper bound on </a:t>
                </a:r>
                <a14:m>
                  <m:oMath xmlns:m="http://schemas.openxmlformats.org/officeDocument/2006/math">
                    <m:r>
                      <a:rPr lang="en-US" sz="2800" i="1" dirty="0" smtClean="0">
                        <a:latin typeface="Cambria Math" panose="02040503050406030204" pitchFamily="18" charset="0"/>
                      </a:rPr>
                      <m:t>𝑇</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so state the solution using </a:t>
                </a:r>
                <a:r>
                  <a:rPr lang="en-US" sz="2800" i="1" dirty="0"/>
                  <a:t>O</a:t>
                </a:r>
                <a:r>
                  <a:rPr lang="en-US" sz="2800" dirty="0"/>
                  <a:t>-notation rather than </a:t>
                </a:r>
                <a:r>
                  <a:rPr lang="el-GR" sz="2800" dirty="0"/>
                  <a:t>Θ</a:t>
                </a:r>
                <a:r>
                  <a:rPr lang="en-US" sz="2800" dirty="0"/>
                  <a:t>-notation.</a:t>
                </a:r>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217" t="-2381"/>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6</a:t>
            </a:fld>
            <a:endParaRPr lang="en-US" dirty="0"/>
          </a:p>
        </p:txBody>
      </p:sp>
      <p:pic>
        <p:nvPicPr>
          <p:cNvPr id="5" name="Picture 4">
            <a:extLst>
              <a:ext uri="{FF2B5EF4-FFF2-40B4-BE49-F238E27FC236}">
                <a16:creationId xmlns:a16="http://schemas.microsoft.com/office/drawing/2014/main" id="{F47047AF-B03C-45BD-8594-D6EE3D71DE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15623" y="3046426"/>
            <a:ext cx="4149031" cy="473845"/>
          </a:xfrm>
          <a:prstGeom prst="rect">
            <a:avLst/>
          </a:prstGeom>
        </p:spPr>
      </p:pic>
    </p:spTree>
    <p:custDataLst>
      <p:tags r:id="rId1"/>
    </p:custDataLst>
    <p:extLst>
      <p:ext uri="{BB962C8B-B14F-4D97-AF65-F5344CB8AC3E}">
        <p14:creationId xmlns:p14="http://schemas.microsoft.com/office/powerpoint/2010/main" val="3231764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EXAMPLES OF RECURRENCES</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7</a:t>
            </a:fld>
            <a:endParaRPr lang="en-US" dirty="0"/>
          </a:p>
        </p:txBody>
      </p:sp>
      <p:pic>
        <p:nvPicPr>
          <p:cNvPr id="7" name="Content Placeholder 6" descr="A screenshot of a computer&#10;&#10;Description automatically generated with low confidence">
            <a:extLst>
              <a:ext uri="{FF2B5EF4-FFF2-40B4-BE49-F238E27FC236}">
                <a16:creationId xmlns:a16="http://schemas.microsoft.com/office/drawing/2014/main" id="{A041E805-FECD-4D09-96AE-D723024D33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8512" y="1834832"/>
            <a:ext cx="10361805" cy="4631518"/>
          </a:xfr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292B7F-CAB7-496F-99A5-C1066C0F51C9}"/>
                  </a:ext>
                </a:extLst>
              </p:cNvPr>
              <p:cNvSpPr txBox="1"/>
              <p:nvPr/>
            </p:nvSpPr>
            <p:spPr>
              <a:xfrm>
                <a:off x="1216636" y="1318161"/>
                <a:ext cx="5492921" cy="492443"/>
              </a:xfrm>
              <a:prstGeom prst="rect">
                <a:avLst/>
              </a:prstGeom>
              <a:noFill/>
            </p:spPr>
            <p:txBody>
              <a:bodyPr wrap="square" rtlCol="0">
                <a:spAutoFit/>
              </a:bodyPr>
              <a:lstStyle/>
              <a:p>
                <a:pPr marL="457200" indent="-457200">
                  <a:buFont typeface="Arial" panose="020B0604020202020204" pitchFamily="34" charset="0"/>
                  <a:buChar char="•"/>
                </a:pPr>
                <a14:m>
                  <m:oMath xmlns:m="http://schemas.openxmlformats.org/officeDocument/2006/math">
                    <m:r>
                      <a:rPr lang="en-US" sz="2600" i="1" dirty="0" smtClean="0">
                        <a:latin typeface="Cambria Math" panose="02040503050406030204" pitchFamily="18" charset="0"/>
                        <a:cs typeface="Times New Roman" panose="02020603050405020304" pitchFamily="18" charset="0"/>
                      </a:rPr>
                      <m:t>𝑇</m:t>
                    </m:r>
                    <m:r>
                      <a:rPr lang="en-US" sz="2600" i="1" dirty="0" smtClean="0">
                        <a:latin typeface="Cambria Math" panose="02040503050406030204" pitchFamily="18" charset="0"/>
                        <a:cs typeface="Times New Roman" panose="02020603050405020304" pitchFamily="18" charset="0"/>
                      </a:rPr>
                      <m:t>(</m:t>
                    </m:r>
                    <m:r>
                      <a:rPr lang="en-US" sz="2600" i="1" dirty="0" smtClean="0">
                        <a:latin typeface="Cambria Math" panose="02040503050406030204" pitchFamily="18" charset="0"/>
                        <a:cs typeface="Times New Roman" panose="02020603050405020304" pitchFamily="18" charset="0"/>
                      </a:rPr>
                      <m:t>𝑛</m:t>
                    </m:r>
                    <m:r>
                      <a:rPr lang="en-US" sz="2600" i="1" dirty="0" smtClean="0">
                        <a:latin typeface="Cambria Math" panose="02040503050406030204" pitchFamily="18" charset="0"/>
                        <a:cs typeface="Times New Roman" panose="02020603050405020304" pitchFamily="18" charset="0"/>
                      </a:rPr>
                      <m:t>)=2 </m:t>
                    </m:r>
                    <m:r>
                      <a:rPr lang="en-US" sz="2600" i="1" dirty="0" smtClean="0">
                        <a:latin typeface="Cambria Math" panose="02040503050406030204" pitchFamily="18" charset="0"/>
                        <a:cs typeface="Times New Roman" panose="02020603050405020304" pitchFamily="18" charset="0"/>
                      </a:rPr>
                      <m:t>𝑇</m:t>
                    </m:r>
                    <m:r>
                      <a:rPr lang="en-US" sz="2600" i="1" dirty="0" smtClean="0">
                        <a:latin typeface="Cambria Math" panose="02040503050406030204" pitchFamily="18" charset="0"/>
                        <a:cs typeface="Times New Roman" panose="02020603050405020304" pitchFamily="18" charset="0"/>
                      </a:rPr>
                      <m:t>(</m:t>
                    </m:r>
                    <m:r>
                      <a:rPr lang="en-US" sz="2600" i="1" dirty="0" smtClean="0">
                        <a:latin typeface="Cambria Math" panose="02040503050406030204" pitchFamily="18" charset="0"/>
                        <a:cs typeface="Times New Roman" panose="02020603050405020304" pitchFamily="18" charset="0"/>
                      </a:rPr>
                      <m:t>𝑛</m:t>
                    </m:r>
                    <m:r>
                      <a:rPr lang="en-US" sz="2600" i="1" dirty="0" smtClean="0">
                        <a:latin typeface="Cambria Math" panose="02040503050406030204" pitchFamily="18" charset="0"/>
                        <a:cs typeface="Times New Roman" panose="02020603050405020304" pitchFamily="18" charset="0"/>
                      </a:rPr>
                      <m:t>/2)+</m:t>
                    </m:r>
                    <m:r>
                      <m:rPr>
                        <m:sty m:val="p"/>
                      </m:rPr>
                      <a:rPr lang="el-GR" sz="2600" i="0" dirty="0" smtClean="0">
                        <a:latin typeface="Cambria Math" panose="02040503050406030204" pitchFamily="18" charset="0"/>
                        <a:cs typeface="Times New Roman" panose="02020603050405020304" pitchFamily="18" charset="0"/>
                      </a:rPr>
                      <m:t>Θ</m:t>
                    </m:r>
                    <m:r>
                      <a:rPr lang="en-US" sz="2600" i="1" dirty="0" smtClean="0">
                        <a:latin typeface="Cambria Math" panose="02040503050406030204" pitchFamily="18" charset="0"/>
                        <a:cs typeface="Times New Roman" panose="02020603050405020304" pitchFamily="18" charset="0"/>
                      </a:rPr>
                      <m:t>(</m:t>
                    </m:r>
                    <m:r>
                      <a:rPr lang="en-US" sz="2600" i="1" dirty="0" smtClean="0">
                        <a:latin typeface="Cambria Math" panose="02040503050406030204" pitchFamily="18" charset="0"/>
                        <a:cs typeface="Times New Roman" panose="02020603050405020304" pitchFamily="18" charset="0"/>
                      </a:rPr>
                      <m:t>𝑛</m:t>
                    </m:r>
                    <m:r>
                      <a:rPr lang="en-US" sz="2600" i="1" dirty="0" smtClean="0">
                        <a:latin typeface="Cambria Math" panose="02040503050406030204" pitchFamily="18" charset="0"/>
                        <a:cs typeface="Times New Roman" panose="02020603050405020304" pitchFamily="18" charset="0"/>
                      </a:rPr>
                      <m:t>)</m:t>
                    </m:r>
                  </m:oMath>
                </a14:m>
                <a:endParaRPr lang="en-US" sz="2600"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4F292B7F-CAB7-496F-99A5-C1066C0F51C9}"/>
                  </a:ext>
                </a:extLst>
              </p:cNvPr>
              <p:cNvSpPr txBox="1">
                <a:spLocks noRot="1" noChangeAspect="1" noMove="1" noResize="1" noEditPoints="1" noAdjustHandles="1" noChangeArrowheads="1" noChangeShapeType="1" noTextEdit="1"/>
              </p:cNvSpPr>
              <p:nvPr/>
            </p:nvSpPr>
            <p:spPr>
              <a:xfrm>
                <a:off x="1216636" y="1318161"/>
                <a:ext cx="5492921" cy="492443"/>
              </a:xfrm>
              <a:prstGeom prst="rect">
                <a:avLst/>
              </a:prstGeom>
              <a:blipFill>
                <a:blip r:embed="rId5"/>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90775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normAutofit/>
          </a:bodyPr>
          <a:lstStyle/>
          <a:p>
            <a:r>
              <a:rPr lang="en-US" sz="4000" dirty="0"/>
              <a:t>METHODS FOR SOLVING RECURRENCES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324680"/>
                <a:ext cx="10515600" cy="4351338"/>
              </a:xfrm>
            </p:spPr>
            <p:txBody>
              <a:bodyPr/>
              <a:lstStyle/>
              <a:p>
                <a:r>
                  <a:rPr lang="en-US" sz="2400" dirty="0"/>
                  <a:t>The chapter contains four methods for solving recurrences. Each gives asymptotic bounds.</a:t>
                </a:r>
              </a:p>
              <a:p>
                <a:pPr marL="457200" indent="-457200">
                  <a:spcBef>
                    <a:spcPts val="600"/>
                  </a:spcBef>
                  <a:buFont typeface="Arial" panose="020B0604020202020204" pitchFamily="34" charset="0"/>
                  <a:buChar char="•"/>
                </a:pPr>
                <a:r>
                  <a:rPr lang="en-US" sz="2400" dirty="0"/>
                  <a:t>Substitution method: Guess the solution, then use induction to prove that it’s correct.</a:t>
                </a:r>
              </a:p>
              <a:p>
                <a:pPr marL="457200" indent="-457200">
                  <a:spcBef>
                    <a:spcPts val="600"/>
                  </a:spcBef>
                  <a:buFont typeface="Arial" panose="020B0604020202020204" pitchFamily="34" charset="0"/>
                  <a:buChar char="•"/>
                </a:pPr>
                <a:r>
                  <a:rPr lang="en-US" sz="2400" dirty="0"/>
                  <a:t>Recursion-tree method: Draw out a recursion tree, determine the costs at each level, and sum them up. Useful for coming up with a guess for the substitution method.</a:t>
                </a:r>
              </a:p>
              <a:p>
                <a:pPr marL="457200" indent="-457200">
                  <a:spcBef>
                    <a:spcPts val="600"/>
                  </a:spcBef>
                  <a:buFont typeface="Arial" panose="020B0604020202020204" pitchFamily="34" charset="0"/>
                  <a:buChar char="•"/>
                </a:pPr>
                <a:r>
                  <a:rPr lang="en-US" sz="2400" dirty="0"/>
                  <a:t>Master method: A cookbook method for recurrences of the form </a:t>
                </a:r>
                <a14:m>
                  <m:oMath xmlns:m="http://schemas.openxmlformats.org/officeDocument/2006/math">
                    <m:r>
                      <a:rPr lang="en-US" sz="2400" i="1" dirty="0" smtClean="0">
                        <a:latin typeface="Cambria Math" panose="02040503050406030204" pitchFamily="18" charset="0"/>
                      </a:rPr>
                      <m:t>𝑇</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r>
                      <a:rPr lang="en-US" sz="2400" b="0" i="1" dirty="0" smtClean="0">
                        <a:latin typeface="Cambria Math" panose="02040503050406030204" pitchFamily="18" charset="0"/>
                      </a:rPr>
                      <m:t>𝑎𝑇</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r>
                      <a:rPr lang="en-US" sz="2400" i="1" dirty="0" smtClean="0">
                        <a:latin typeface="Cambria Math" panose="02040503050406030204" pitchFamily="18" charset="0"/>
                      </a:rPr>
                      <m:t>𝑏</m:t>
                    </m:r>
                    <m:r>
                      <a:rPr lang="en-US" sz="2400" i="1" dirty="0" smtClean="0">
                        <a:latin typeface="Cambria Math" panose="02040503050406030204" pitchFamily="18" charset="0"/>
                      </a:rPr>
                      <m:t>)+</m:t>
                    </m:r>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where </a:t>
                </a:r>
                <a14:m>
                  <m:oMath xmlns:m="http://schemas.openxmlformats.org/officeDocument/2006/math">
                    <m:r>
                      <a:rPr lang="en-US" sz="2400" i="1" dirty="0" smtClean="0">
                        <a:latin typeface="Cambria Math" panose="02040503050406030204" pitchFamily="18" charset="0"/>
                      </a:rPr>
                      <m:t>𝑎</m:t>
                    </m:r>
                    <m:r>
                      <a:rPr lang="en-US" sz="2400" i="1" dirty="0" smtClean="0">
                        <a:latin typeface="Cambria Math" panose="02040503050406030204" pitchFamily="18" charset="0"/>
                      </a:rPr>
                      <m:t>&gt;0</m:t>
                    </m:r>
                  </m:oMath>
                </a14:m>
                <a:r>
                  <a:rPr lang="en-US" sz="2400" dirty="0"/>
                  <a:t> and </a:t>
                </a:r>
                <a14:m>
                  <m:oMath xmlns:m="http://schemas.openxmlformats.org/officeDocument/2006/math">
                    <m:r>
                      <a:rPr lang="en-US" sz="2400" i="1" dirty="0" smtClean="0">
                        <a:latin typeface="Cambria Math" panose="02040503050406030204" pitchFamily="18" charset="0"/>
                      </a:rPr>
                      <m:t>𝑏</m:t>
                    </m:r>
                    <m:r>
                      <a:rPr lang="en-US" sz="2400" i="1" dirty="0" smtClean="0">
                        <a:latin typeface="Cambria Math" panose="02040503050406030204" pitchFamily="18" charset="0"/>
                      </a:rPr>
                      <m:t>&gt;1</m:t>
                    </m:r>
                  </m:oMath>
                </a14:m>
                <a:r>
                  <a:rPr lang="en-US" sz="2400" dirty="0"/>
                  <a:t> are constants, subject to certain conditions. Requires memorizing three cases, but applies to many divide-and-conquer algorithms.</a:t>
                </a:r>
              </a:p>
              <a:p>
                <a:pPr marL="457200" indent="-457200">
                  <a:spcBef>
                    <a:spcPts val="600"/>
                  </a:spcBef>
                  <a:buFont typeface="Arial" panose="020B0604020202020204" pitchFamily="34" charset="0"/>
                  <a:buChar char="•"/>
                </a:pPr>
                <a:r>
                  <a:rPr lang="en-US" sz="2400" dirty="0" err="1"/>
                  <a:t>Akra-Bazzi</a:t>
                </a:r>
                <a:r>
                  <a:rPr lang="en-US" sz="2400" dirty="0"/>
                  <a:t> method: A general method for solving divide-and-conquer recurrences. Requires calculus, but applies to recurrences beyond those solved by the master method.</a:t>
                </a:r>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324680"/>
                <a:ext cx="10515600" cy="4351338"/>
              </a:xfrm>
              <a:blipFill>
                <a:blip r:embed="rId3"/>
                <a:stretch>
                  <a:fillRect l="-928" t="-1961" b="-25210"/>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8</a:t>
            </a:fld>
            <a:endParaRPr lang="en-US" dirty="0"/>
          </a:p>
        </p:txBody>
      </p:sp>
    </p:spTree>
    <p:custDataLst>
      <p:tags r:id="rId1"/>
    </p:custDataLst>
    <p:extLst>
      <p:ext uri="{BB962C8B-B14F-4D97-AF65-F5344CB8AC3E}">
        <p14:creationId xmlns:p14="http://schemas.microsoft.com/office/powerpoint/2010/main" val="3332593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SUBSTITUTION METHOD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825625"/>
                <a:ext cx="10515600" cy="4351338"/>
              </a:xfrm>
            </p:spPr>
            <p:txBody>
              <a:bodyPr/>
              <a:lstStyle/>
              <a:p>
                <a:pPr marL="461963" indent="-461963">
                  <a:buFont typeface="+mj-lt"/>
                  <a:buAutoNum type="arabicPeriod"/>
                </a:pPr>
                <a:r>
                  <a:rPr lang="en-US" dirty="0"/>
                  <a:t>Guess the solution.</a:t>
                </a:r>
              </a:p>
              <a:p>
                <a:pPr marL="461963" indent="-461963">
                  <a:buFont typeface="+mj-lt"/>
                  <a:buAutoNum type="arabicPeriod"/>
                </a:pPr>
                <a:r>
                  <a:rPr lang="en-US" dirty="0"/>
                  <a:t>Use induction to find the constants and show that the solution works.</a:t>
                </a:r>
              </a:p>
              <a:p>
                <a:r>
                  <a:rPr lang="en-US" b="1" i="1" dirty="0"/>
                  <a:t>Example:</a:t>
                </a:r>
              </a:p>
              <a:p>
                <a:r>
                  <a:rPr lang="en-US" dirty="0"/>
                  <a:t>Determine an asymptotic upper bound on </a:t>
                </a:r>
                <a14:m>
                  <m:oMath xmlns:m="http://schemas.openxmlformats.org/officeDocument/2006/math">
                    <m:r>
                      <a:rPr lang="en-US" i="1" smtClean="0">
                        <a:latin typeface="Cambria Math" panose="02040503050406030204" pitchFamily="18" charset="0"/>
                      </a:rPr>
                      <m:t>𝑇</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𝑛</m:t>
                        </m:r>
                      </m:e>
                    </m:d>
                    <m:r>
                      <a:rPr lang="en-US" i="0" smtClean="0">
                        <a:latin typeface="Cambria Math" panose="02040503050406030204" pitchFamily="18" charset="0"/>
                      </a:rPr>
                      <m:t>=2</m:t>
                    </m:r>
                    <m:r>
                      <a:rPr lang="en-US" i="1" smtClean="0">
                        <a:latin typeface="Cambria Math" panose="02040503050406030204" pitchFamily="18" charset="0"/>
                      </a:rPr>
                      <m:t>𝑇</m:t>
                    </m:r>
                    <m:d>
                      <m:dPr>
                        <m:ctrlPr>
                          <a:rPr lang="en-US" i="1" smtClean="0">
                            <a:solidFill>
                              <a:srgbClr val="836967"/>
                            </a:solidFill>
                            <a:latin typeface="Cambria Math" panose="02040503050406030204" pitchFamily="18" charset="0"/>
                          </a:rPr>
                        </m:ctrlPr>
                      </m:dPr>
                      <m:e>
                        <m:d>
                          <m:dPr>
                            <m:begChr m:val="⌊"/>
                            <m:endChr m:val="⌋"/>
                            <m:ctrlPr>
                              <a:rPr lang="en-US" i="1" smtClean="0">
                                <a:solidFill>
                                  <a:srgbClr val="836967"/>
                                </a:solidFill>
                                <a:latin typeface="Cambria Math" panose="02040503050406030204" pitchFamily="18" charset="0"/>
                              </a:rPr>
                            </m:ctrlPr>
                          </m:dPr>
                          <m:e>
                            <m:f>
                              <m:fPr>
                                <m:type m:val="lin"/>
                                <m:ctrlPr>
                                  <a:rPr lang="en-US" i="1" smtClean="0">
                                    <a:latin typeface="Cambria Math" panose="02040503050406030204" pitchFamily="18" charset="0"/>
                                  </a:rPr>
                                </m:ctrlPr>
                              </m:fPr>
                              <m:num>
                                <m:r>
                                  <a:rPr lang="en-US" i="1" smtClean="0">
                                    <a:latin typeface="Cambria Math" panose="02040503050406030204" pitchFamily="18" charset="0"/>
                                  </a:rPr>
                                  <m:t>𝑛</m:t>
                                </m:r>
                              </m:num>
                              <m:den>
                                <m:r>
                                  <a:rPr lang="en-US" i="0" smtClean="0">
                                    <a:latin typeface="Cambria Math" panose="02040503050406030204" pitchFamily="18" charset="0"/>
                                  </a:rPr>
                                  <m:t>2</m:t>
                                </m:r>
                              </m:den>
                            </m:f>
                          </m:e>
                        </m:d>
                      </m:e>
                    </m:d>
                    <m:r>
                      <a:rPr lang="en-US" i="0" smtClean="0">
                        <a:latin typeface="Cambria Math" panose="02040503050406030204" pitchFamily="18" charset="0"/>
                      </a:rPr>
                      <m:t>+</m:t>
                    </m:r>
                    <m:r>
                      <m:rPr>
                        <m:sty m:val="p"/>
                      </m:rPr>
                      <a:rPr lang="el-GR" dirty="0">
                        <a:latin typeface="Cambria Math" panose="02040503050406030204" pitchFamily="18" charset="0"/>
                      </a:rPr>
                      <m:t>Θ</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𝑛</m:t>
                        </m:r>
                      </m:e>
                    </m:d>
                  </m:oMath>
                </a14:m>
                <a:r>
                  <a:rPr lang="en-US" dirty="0"/>
                  <a:t>. Floor function ensures that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is defined over integers.</a:t>
                </a:r>
              </a:p>
              <a:p>
                <a:r>
                  <a:rPr lang="en-US" dirty="0"/>
                  <a:t>Guess: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b="0" i="1" dirty="0" smtClean="0">
                        <a:latin typeface="Cambria Math" panose="02040503050406030204" pitchFamily="18" charset="0"/>
                      </a:rPr>
                      <m:t> </m:t>
                    </m:r>
                    <m:r>
                      <m:rPr>
                        <m:sty m:val="p"/>
                      </m:rPr>
                      <a:rPr lang="en-US" i="1" dirty="0" smtClean="0">
                        <a:latin typeface="Cambria Math" panose="02040503050406030204" pitchFamily="18" charset="0"/>
                      </a:rPr>
                      <m:t>lg</m:t>
                    </m:r>
                    <m:r>
                      <a:rPr lang="en-US" b="0" i="1" dirty="0" smtClean="0">
                        <a:latin typeface="Cambria Math" panose="02040503050406030204" pitchFamily="18" charset="0"/>
                      </a:rPr>
                      <m:t> </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a:t>
                </a:r>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217" t="-2381" r="-580"/>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9</a:t>
            </a:fld>
            <a:endParaRPr lang="en-US" dirty="0"/>
          </a:p>
        </p:txBody>
      </p:sp>
    </p:spTree>
    <p:custDataLst>
      <p:tags r:id="rId1"/>
    </p:custDataLst>
    <p:extLst>
      <p:ext uri="{BB962C8B-B14F-4D97-AF65-F5344CB8AC3E}">
        <p14:creationId xmlns:p14="http://schemas.microsoft.com/office/powerpoint/2010/main" val="11028080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TITLE_W_TEXT" val="FUQ6MiPQ"/>
  <p:tag name="ARTICULATE_SLIDE_THUMBNAIL_REFRESH" val="1"/>
  <p:tag name="ARTICULATE_PROJECT_OPEN" val="0"/>
  <p:tag name="ARTICULATE_SLIDE_COUNT" val="4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itle_w_Text">
  <a:themeElements>
    <a:clrScheme name="MITP">
      <a:dk1>
        <a:srgbClr val="434343"/>
      </a:dk1>
      <a:lt1>
        <a:sysClr val="window" lastClr="FFFFFF"/>
      </a:lt1>
      <a:dk2>
        <a:srgbClr val="A78966"/>
      </a:dk2>
      <a:lt2>
        <a:srgbClr val="EAE4DA"/>
      </a:lt2>
      <a:accent1>
        <a:srgbClr val="035B92"/>
      </a:accent1>
      <a:accent2>
        <a:srgbClr val="BE3048"/>
      </a:accent2>
      <a:accent3>
        <a:srgbClr val="C2E7FE"/>
      </a:accent3>
      <a:accent4>
        <a:srgbClr val="ECB6BF"/>
      </a:accent4>
      <a:accent5>
        <a:srgbClr val="035B92"/>
      </a:accent5>
      <a:accent6>
        <a:srgbClr val="BE3048"/>
      </a:accent6>
      <a:hlink>
        <a:srgbClr val="035B92"/>
      </a:hlink>
      <a:folHlink>
        <a:srgbClr val="BE3048"/>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9219</TotalTime>
  <Words>2028</Words>
  <Application>Microsoft Macintosh PowerPoint</Application>
  <PresentationFormat>Widescreen</PresentationFormat>
  <Paragraphs>209</Paragraphs>
  <Slides>43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Cambria Math</vt:lpstr>
      <vt:lpstr>Palatino Linotype</vt:lpstr>
      <vt:lpstr>Times New Roman</vt:lpstr>
      <vt:lpstr>Wingdings</vt:lpstr>
      <vt:lpstr>Title_w_Text</vt:lpstr>
      <vt:lpstr>INTRODUCTION TO</vt:lpstr>
      <vt:lpstr>LECTURE NOTES FOR CHAPTER 4</vt:lpstr>
      <vt:lpstr>CHAPTER 4 OVERVIEW</vt:lpstr>
      <vt:lpstr>ALGORITHMIC RECURRENCES</vt:lpstr>
      <vt:lpstr>CONVENTIONS</vt:lpstr>
      <vt:lpstr>CONVENTIONS (continued)</vt:lpstr>
      <vt:lpstr>EXAMPLES OF RECURRENCES</vt:lpstr>
      <vt:lpstr>METHODS FOR SOLVING RECURRENCES</vt:lpstr>
      <vt:lpstr>SUBSTITUTION METHOD</vt:lpstr>
      <vt:lpstr>SUBSTITUTION METHOD (continued)</vt:lpstr>
      <vt:lpstr>SUBSTITUTION METHOD (continued)</vt:lpstr>
      <vt:lpstr>MAKING A GOOD GUESS</vt:lpstr>
      <vt:lpstr>SUBSTITUTION METHOD (CONTINUED)</vt:lpstr>
      <vt:lpstr>SUBSTITUTION METHOD (CONTINUED)</vt:lpstr>
      <vt:lpstr>SUBTRACTING A LOW-ORDER TERM</vt:lpstr>
      <vt:lpstr>SUBTRACTING A LOW-ORDER TERM (continued)</vt:lpstr>
      <vt:lpstr>SUBTRACTING A LOW-ORDER TERM (continued)</vt:lpstr>
      <vt:lpstr>SUBTRACTING A LOW-ORDER TERM (continued)</vt:lpstr>
      <vt:lpstr>RECURSION TREES</vt:lpstr>
      <vt:lpstr>RECURSION TREES (continued)</vt:lpstr>
      <vt:lpstr>RECURSION TREES (continued)</vt:lpstr>
      <vt:lpstr>RECURSION TREES (continued)</vt:lpstr>
      <vt:lpstr>RECURSION TREES (continued)</vt:lpstr>
      <vt:lpstr>RECURSION TREES (continued)</vt:lpstr>
      <vt:lpstr>MASTER METHOD</vt:lpstr>
      <vt:lpstr>MASTER METHOD (continued)</vt:lpstr>
      <vt:lpstr>MASTER METHOD (continued)</vt:lpstr>
      <vt:lpstr>MASTER METHOD (continued)</vt:lpstr>
      <vt:lpstr>MASTER METHOD (continued)</vt:lpstr>
      <vt:lpstr>MASTER METHOD EXAMPLES</vt:lpstr>
      <vt:lpstr>MULTIPLYING SQUARE MATRICES</vt:lpstr>
      <vt:lpstr>SIMPLE DIVIDE-AND-CONQUER ALGORITHM</vt:lpstr>
      <vt:lpstr>SIMPLE DIVIDE-AND-CONQUER ALGORITHM (continued)</vt:lpstr>
      <vt:lpstr>ANALYSIS</vt:lpstr>
      <vt:lpstr>ANALYSIS (continued)</vt:lpstr>
      <vt:lpstr>STRASSEN’S ALGORITHM</vt:lpstr>
      <vt:lpstr>STRASSEN’S ALGORITHM (continued)</vt:lpstr>
      <vt:lpstr>STRASSEN’S ALGORITHM (continued)</vt:lpstr>
      <vt:lpstr>STRASSEN’S ALGORITHM (continued)</vt:lpstr>
      <vt:lpstr>STRASSEN’S ALGORITHM (continued)</vt:lpstr>
      <vt:lpstr>EXAMPLE</vt:lpstr>
      <vt:lpstr>THEORETICAL AND PRACTICAL NOTES</vt:lpstr>
      <vt:lpstr>EXAMPLES OF RECURRENCES ARISING FROM DIVIDE-AND-CONQUER ALGORITHMS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Agate</dc:creator>
  <cp:lastModifiedBy>Agate Development MI</cp:lastModifiedBy>
  <cp:revision>161</cp:revision>
  <dcterms:created xsi:type="dcterms:W3CDTF">2022-01-04T15:58:33Z</dcterms:created>
  <dcterms:modified xsi:type="dcterms:W3CDTF">2022-05-19T16:14:16Z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25741EB2-0642-4A76-8AEA-E5FD2C2CF090</vt:lpwstr>
  </property>
  <property fmtid="{D5CDD505-2E9C-101B-9397-08002B2CF9AE}" pid="3" name="ArticulatePath">
    <vt:lpwstr>MITP Template</vt:lpwstr>
  </property>
</Properties>
</file>